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2" r:id="rId2"/>
    <p:sldMasterId id="2147483736" r:id="rId3"/>
    <p:sldMasterId id="2147483743" r:id="rId4"/>
    <p:sldMasterId id="2147483755" r:id="rId5"/>
    <p:sldMasterId id="2147483759" r:id="rId6"/>
    <p:sldMasterId id="2147483769" r:id="rId7"/>
    <p:sldMasterId id="2147483780" r:id="rId8"/>
  </p:sldMasterIdLst>
  <p:notesMasterIdLst>
    <p:notesMasterId r:id="rId54"/>
  </p:notesMasterIdLst>
  <p:handoutMasterIdLst>
    <p:handoutMasterId r:id="rId55"/>
  </p:handoutMasterIdLst>
  <p:sldIdLst>
    <p:sldId id="256" r:id="rId9"/>
    <p:sldId id="1011" r:id="rId10"/>
    <p:sldId id="992" r:id="rId11"/>
    <p:sldId id="964" r:id="rId12"/>
    <p:sldId id="312" r:id="rId13"/>
    <p:sldId id="501" r:id="rId14"/>
    <p:sldId id="995" r:id="rId15"/>
    <p:sldId id="452" r:id="rId16"/>
    <p:sldId id="418" r:id="rId17"/>
    <p:sldId id="456" r:id="rId18"/>
    <p:sldId id="530" r:id="rId19"/>
    <p:sldId id="510" r:id="rId20"/>
    <p:sldId id="299" r:id="rId21"/>
    <p:sldId id="301" r:id="rId22"/>
    <p:sldId id="281" r:id="rId23"/>
    <p:sldId id="483" r:id="rId24"/>
    <p:sldId id="482" r:id="rId25"/>
    <p:sldId id="516" r:id="rId26"/>
    <p:sldId id="521" r:id="rId27"/>
    <p:sldId id="307" r:id="rId28"/>
    <p:sldId id="522" r:id="rId29"/>
    <p:sldId id="285" r:id="rId30"/>
    <p:sldId id="286" r:id="rId31"/>
    <p:sldId id="366" r:id="rId32"/>
    <p:sldId id="384" r:id="rId33"/>
    <p:sldId id="257" r:id="rId34"/>
    <p:sldId id="523" r:id="rId35"/>
    <p:sldId id="268" r:id="rId36"/>
    <p:sldId id="524" r:id="rId37"/>
    <p:sldId id="274" r:id="rId38"/>
    <p:sldId id="272" r:id="rId39"/>
    <p:sldId id="525" r:id="rId40"/>
    <p:sldId id="526" r:id="rId41"/>
    <p:sldId id="512" r:id="rId42"/>
    <p:sldId id="309" r:id="rId43"/>
    <p:sldId id="398" r:id="rId44"/>
    <p:sldId id="295" r:id="rId45"/>
    <p:sldId id="275" r:id="rId46"/>
    <p:sldId id="269" r:id="rId47"/>
    <p:sldId id="513" r:id="rId48"/>
    <p:sldId id="506" r:id="rId49"/>
    <p:sldId id="1019" r:id="rId50"/>
    <p:sldId id="504" r:id="rId51"/>
    <p:sldId id="361" r:id="rId52"/>
    <p:sldId id="99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64E83"/>
    <a:srgbClr val="2E3F4C"/>
    <a:srgbClr val="6C8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57" autoAdjust="0"/>
    <p:restoredTop sz="93583" autoAdjust="0"/>
  </p:normalViewPr>
  <p:slideViewPr>
    <p:cSldViewPr snapToGrid="0" snapToObjects="1" showGuides="1">
      <p:cViewPr>
        <p:scale>
          <a:sx n="100" d="100"/>
          <a:sy n="100" d="100"/>
        </p:scale>
        <p:origin x="-712" y="488"/>
      </p:cViewPr>
      <p:guideLst>
        <p:guide orient="horz" pos="2160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232"/>
    </p:cViewPr>
  </p:sorterViewPr>
  <p:notesViewPr>
    <p:cSldViewPr snapToGrid="0" snapToObjects="1">
      <p:cViewPr varScale="1">
        <p:scale>
          <a:sx n="80" d="100"/>
          <a:sy n="80" d="100"/>
        </p:scale>
        <p:origin x="34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29/11/18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4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29/11/18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4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Most recent </a:t>
            </a:r>
            <a:r>
              <a:rPr lang="en-GB" baseline="0" dirty="0" err="1"/>
              <a:t>obs</a:t>
            </a:r>
            <a:r>
              <a:rPr lang="en-GB" baseline="0" dirty="0"/>
              <a:t> is 4 hours old by the time users have access to the forecast</a:t>
            </a:r>
          </a:p>
          <a:p>
            <a:endParaRPr lang="en-GB" baseline="0" dirty="0"/>
          </a:p>
          <a:p>
            <a:r>
              <a:rPr lang="en-GB" baseline="0" dirty="0"/>
              <a:t>Just concerned with data assimilation here… roughly 1 hour.</a:t>
            </a:r>
          </a:p>
          <a:p>
            <a:endParaRPr lang="en-GB" baseline="0" dirty="0"/>
          </a:p>
          <a:p>
            <a:r>
              <a:rPr lang="en-GB" baseline="0" dirty="0"/>
              <a:t>What is the value of 1 hour of observations?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A5D7C-5500-4FFD-92A3-68009D6EF1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00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baseline="0" dirty="0"/>
          </a:p>
          <a:p>
            <a:r>
              <a:rPr lang="en-GB" dirty="0"/>
              <a:t>46r1 implementation is more complicated than</a:t>
            </a:r>
            <a:r>
              <a:rPr lang="en-GB" baseline="0" dirty="0"/>
              <a:t> it will be under COPE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A5D7C-5500-4FFD-92A3-68009D6EF1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4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r>
              <a:rPr lang="en-GB" baseline="0" dirty="0"/>
              <a:t>Team effort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A5D7C-5500-4FFD-92A3-68009D6EF1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6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76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7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01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4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7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5" y="5984882"/>
            <a:ext cx="2135591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5836859" y="5984882"/>
            <a:ext cx="168730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27-30 Nov 2018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5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5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5" y="2700008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5" y="3121231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5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3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3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5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3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3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0355-ED15-42E0-82D4-86179AD493CC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7F8D-B6FB-4C6A-9C3D-469229D09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2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38440-3918-413B-9580-F26372B99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485859-4B4A-4CDF-87B5-51843C9B4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750C40-0B60-4FDE-971C-D1301C87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5CA9A1-C1C4-42B8-A5FD-AEA5B312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87B2D0-583C-4BFF-896A-96F685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552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2A18B-2D35-47CB-8D36-2D925D51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7188D4-E6AB-4A10-BDB5-8BDBAA477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3E4AEA-F12E-4D13-A591-BF08C58C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02BC3F-E9D3-4B45-8412-AA967D3F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9B9140-DC3A-4FE0-80E9-B8E25D4F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844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DAC060-DF5B-4113-8991-9FFA4201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C42CDB-1DEB-45DB-8A54-8326D9B7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C3A6D2-C49E-454E-80B1-BAA13EAA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33C8E3-83C9-416E-A058-ADC01B5D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7A6888-2A18-4C7B-844D-BF8F8520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44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0D78F2-1BE2-4BDD-818C-A429B518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CF9BE-C4E7-48A0-A3F6-B93CA49BB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BFAC30-61CF-44EB-BC30-2E7FD1862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E7F7ED-0BBC-4319-9D44-B9F3ADF5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0FF08E-AA15-47E6-A4CE-987D1CBE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DCBFD-2E29-47F9-A188-C1D228FF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6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411ED-BBEB-4A18-ABBD-F465BB05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0EFE72-070D-4C5B-84D4-9BBB13CD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CF728C-6BBC-49BD-B88C-6BC921FA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46434D-0803-4F1B-96EB-28FB6A896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6351DB-58C6-4A43-A4AE-4408B8284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996EB1D-1729-453D-A88A-77E87494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5E37BA-5A50-4CF7-A4C6-5D5837A2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731074-5B9B-4526-8132-4CA8B4F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76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223F9-4694-40A3-9ADB-51C9499D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51678A-744B-4F93-BDCB-AB31DE6F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6CDB5C-86DD-43AE-9A43-1DE7AC69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90EA69-4DA2-4E77-8807-0E779F78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21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962791" y="6308262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5" y="6308262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5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4E9D51-10F9-4F2E-8D63-29D3B775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ACD1D6B-9D89-485C-8C1A-AE9211DC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A73854-45B2-4C87-9435-BB0AB11E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388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4766C-8783-437B-A99E-7D5AD6C5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BB93E9-59FE-45CE-84BE-ACC54DB0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3D2A9D-B636-4E3C-B343-2D8E52749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406CA9-6C1D-4843-AA76-7E22D020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F08103-64BC-47C7-B30D-1342E14D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A99937-FCC3-4E7C-B9BB-2C7CF7A5C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54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20ED0-D95B-42CA-8ABB-C829A8D8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3127F0D-216C-4B12-9A3A-ADE04530D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F57BFE-3D30-4856-88FF-3ED7A95D7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C95DAD-2963-4E4D-B706-2C5F6059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512484-BAA8-49DF-B50D-B233EF56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3860F5-977D-4DF4-B229-EB13E0C9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85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C1436-7D89-44EA-8A48-60AC4E97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C970BB-B3F1-4DFE-B8E8-917F1F48B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6A3082-30AD-4DBE-9729-03A9A853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97ABD5-2BDD-4708-A253-7BC8B557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DEFF0F-2CDD-4D46-BDA9-2457A2A1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84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EB67C4-4AA1-4108-B4EF-7256A3829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AC1138-B7B2-4303-8ADE-77172A50F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EF9A1C-3D05-43A1-B44F-71B8E8AE1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FBD0A5-0CD9-4D1F-A5A5-77E3066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4E01C3-5FDA-4786-A992-EFB1EC78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60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00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27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80"/>
            <a:ext cx="2135591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5836858" y="5984880"/>
            <a:ext cx="168730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novembre 29,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4" y="1429277"/>
            <a:ext cx="5903737" cy="384721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7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4" y="1980000"/>
            <a:ext cx="5903737" cy="2949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0"/>
              </a:lnSpc>
              <a:spcBef>
                <a:spcPts val="0"/>
              </a:spcBef>
              <a:buNone/>
              <a:defRPr sz="18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4" y="2700006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4" y="3121229"/>
            <a:ext cx="5903737" cy="19236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4" y="3429000"/>
            <a:ext cx="5903737" cy="1795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738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962792" y="6308260"/>
            <a:ext cx="3443912" cy="230657"/>
          </a:xfrm>
          <a:prstGeom prst="rect">
            <a:avLst/>
          </a:prstGeom>
        </p:spPr>
        <p:txBody>
          <a:bodyPr vert="horz" lIns="81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all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  <a:endParaRPr kumimoji="0" lang="en-US" sz="600" b="1" i="0" u="none" strike="noStrike" kern="1200" cap="all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4" y="6308260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4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4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45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152582" y="6308260"/>
            <a:ext cx="3443912" cy="230657"/>
          </a:xfrm>
          <a:prstGeom prst="rect">
            <a:avLst/>
          </a:prstGeom>
        </p:spPr>
        <p:txBody>
          <a:bodyPr vert="horz" lIns="81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all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  <a:endParaRPr kumimoji="0" lang="en-US" sz="600" b="1" i="0" u="none" strike="noStrike" kern="1200" cap="all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3" y="6308260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90" y="6308260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75172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152580" y="6308262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4" y="6308262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4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4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8"/>
            <a:ext cx="2135591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5836857" y="5984878"/>
            <a:ext cx="168730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342900">
              <a:defRPr/>
            </a:pPr>
            <a:r>
              <a:rPr lang="en-US" sz="675" dirty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675" smtClean="0">
                <a:solidFill>
                  <a:srgbClr val="064E83"/>
                </a:solidFill>
              </a:rPr>
              <a:pPr defTabSz="342900">
                <a:defRPr/>
              </a:pPr>
              <a:t>novembre 29, 2018</a:t>
            </a:fld>
            <a:endParaRPr lang="en-US" sz="675" dirty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3" y="1429277"/>
            <a:ext cx="5903737" cy="384721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7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3" y="1980000"/>
            <a:ext cx="5903737" cy="27372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0"/>
              </a:lnSpc>
              <a:spcBef>
                <a:spcPts val="0"/>
              </a:spcBef>
              <a:buNone/>
              <a:defRPr sz="18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3" y="2700004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3" y="3121227"/>
            <a:ext cx="5903737" cy="17928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3" y="3429000"/>
            <a:ext cx="5903737" cy="16530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896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962792" y="6308258"/>
            <a:ext cx="3443912" cy="230657"/>
          </a:xfrm>
          <a:prstGeom prst="rect">
            <a:avLst/>
          </a:prstGeom>
        </p:spPr>
        <p:txBody>
          <a:bodyPr vert="horz" lIns="81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defTabSz="342900">
              <a:defRPr/>
            </a:pPr>
            <a:r>
              <a:rPr lang="en-US" sz="600"/>
              <a:t>European Centre for Medium-Range Weather Forecasts</a:t>
            </a:r>
            <a:endParaRPr lang="en-US" sz="600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6308258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3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3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pPr defTabSz="342900"/>
            <a:fld id="{6B3B0B0F-E794-1244-9699-107C60B9C23A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99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152581" y="6308258"/>
            <a:ext cx="3443912" cy="230657"/>
          </a:xfrm>
          <a:prstGeom prst="rect">
            <a:avLst/>
          </a:prstGeom>
        </p:spPr>
        <p:txBody>
          <a:bodyPr vert="horz" lIns="81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defTabSz="342900">
              <a:defRPr/>
            </a:pPr>
            <a:r>
              <a:rPr lang="en-US" sz="600"/>
              <a:t>European Centre for Medium-Range Weather Forecasts</a:t>
            </a:r>
            <a:endParaRPr lang="en-US" sz="600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2" y="6308258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pPr defTabSz="342900"/>
            <a:fld id="{E4AB80EA-DB86-D849-B86F-15DAF31F0474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342900">
              <a:defRPr/>
            </a:pPr>
            <a:r>
              <a:rPr lang="en-US" sz="675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59337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F3574522-7103-4876-A500-AA35CD71C08F}" type="datetimeFigureOut">
              <a:rPr lang="en-GB" smtClean="0">
                <a:solidFill>
                  <a:prstClr val="black"/>
                </a:solidFill>
              </a:rPr>
              <a:pPr defTabSz="342900"/>
              <a:t>29/11/18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03013C12-8882-4E58-8E9E-E5EA635216F3}" type="slidenum">
              <a:rPr lang="en-GB" smtClean="0">
                <a:solidFill>
                  <a:prstClr val="black"/>
                </a:solidFill>
              </a:rPr>
              <a:pPr defTabSz="342900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07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6" name="Picture 5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4"/>
            <a:ext cx="1007041" cy="230658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432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101">
                <a:solidFill>
                  <a:srgbClr val="064E8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182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76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novembre 29,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1429277"/>
            <a:ext cx="5903737" cy="384721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1"/>
              </a:lnSpc>
              <a:spcBef>
                <a:spcPts val="0"/>
              </a:spcBef>
              <a:buNone/>
              <a:defRPr sz="2701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980000"/>
            <a:ext cx="5903737" cy="27372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1"/>
              </a:lnSpc>
              <a:spcBef>
                <a:spcPts val="0"/>
              </a:spcBef>
              <a:buNone/>
              <a:defRPr sz="18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700002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3121225"/>
            <a:ext cx="5903737" cy="17928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3429000"/>
            <a:ext cx="5903737" cy="16530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6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6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1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3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3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5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95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12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0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>
                <a:solidFill>
                  <a:srgbClr val="FFFFFF"/>
                </a:solidFill>
              </a:rPr>
              <a:t>Slide </a:t>
            </a:r>
            <a:fld id="{9129E164-4A90-4C76-ABB8-D8C9079611D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ECMWF/EUMETSAT satellite course 2018: Microwave 1</a:t>
            </a:r>
          </a:p>
        </p:txBody>
      </p:sp>
    </p:spTree>
    <p:extLst>
      <p:ext uri="{BB962C8B-B14F-4D97-AF65-F5344CB8AC3E}">
        <p14:creationId xmlns:p14="http://schemas.microsoft.com/office/powerpoint/2010/main" val="3340376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342991">
              <a:defRPr/>
            </a:pPr>
            <a:r>
              <a:rPr lang="en-US" sz="675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855820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342991">
              <a:defRPr/>
            </a:pPr>
            <a:r>
              <a:rPr lang="en-US" sz="675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15913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416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67" y="6423588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3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04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76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novembre 29,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1429277"/>
            <a:ext cx="5903737" cy="384721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1"/>
              </a:lnSpc>
              <a:spcBef>
                <a:spcPts val="0"/>
              </a:spcBef>
              <a:buNone/>
              <a:defRPr sz="2701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980000"/>
            <a:ext cx="5903737" cy="27372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1"/>
              </a:lnSpc>
              <a:spcBef>
                <a:spcPts val="0"/>
              </a:spcBef>
              <a:buNone/>
              <a:defRPr sz="18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700002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3121225"/>
            <a:ext cx="5903737" cy="17928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3429000"/>
            <a:ext cx="5903737" cy="16530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6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0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8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3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3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5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89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35036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626" indent="-202554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698" indent="-202554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770" indent="-202554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842" indent="-202554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6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78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novembre 29, 2018</a:t>
            </a:fld>
            <a:endParaRPr lang="en-US" sz="900" dirty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3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3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3" y="2700004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3" y="3121227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3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8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4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3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5" y="6308258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4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4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6" y="6308258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5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4" y="6308258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2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8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76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novembre 29, 2018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1429277"/>
            <a:ext cx="5903737" cy="384721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1"/>
              </a:lnSpc>
              <a:spcBef>
                <a:spcPts val="0"/>
              </a:spcBef>
              <a:buNone/>
              <a:defRPr sz="2701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980000"/>
            <a:ext cx="5903737" cy="27372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1"/>
              </a:lnSpc>
              <a:spcBef>
                <a:spcPts val="0"/>
              </a:spcBef>
              <a:buNone/>
              <a:defRPr sz="18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700002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3121225"/>
            <a:ext cx="5903737" cy="17928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3429000"/>
            <a:ext cx="5903737" cy="16530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6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3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theme" Target="../theme/theme5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theme" Target="../theme/theme6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theme" Target="../theme/theme7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theme" Target="../theme/theme8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27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87" r:id="rId5"/>
  </p:sldLayoutIdLst>
  <p:hf hdr="0" dt="0"/>
  <p:txStyles>
    <p:titleStyle>
      <a:lvl1pPr algn="l" defTabSz="342991" rtl="0" eaLnBrk="1" latinLnBrk="0" hangingPunct="1">
        <a:lnSpc>
          <a:spcPts val="2101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1" kern="1200">
          <a:solidFill>
            <a:schemeClr val="bg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101" kern="1200">
          <a:solidFill>
            <a:schemeClr val="bg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4B6896-DFE4-437A-A9FD-7822CBDB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6FC39F-C89D-4E80-B3DA-FA113214C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490DC-B9F7-4F20-985B-397F72609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68094-27B7-4401-BD82-CF2C9AA35F2A}" type="datetimeFigureOut">
              <a:rPr lang="en-GB" smtClean="0"/>
              <a:t>29/11/18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17DC44-5963-41E8-9E48-30A2BE4D0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B6192F-7720-48D3-B424-61DB880AC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1B219-D7ED-4001-BFAE-C59BE6CEE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3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88" r:id="rId12"/>
    <p:sldLayoutId id="21474837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7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p:hf hdr="0" dt="0"/>
  <p:txStyles>
    <p:titleStyle>
      <a:lvl1pPr algn="l" defTabSz="342900" rtl="0" eaLnBrk="1" latinLnBrk="0" hangingPunct="1">
        <a:lnSpc>
          <a:spcPts val="2100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7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90" r:id="rId5"/>
  </p:sldLayoutIdLst>
  <p:hf hdr="0" dt="0"/>
  <p:txStyles>
    <p:titleStyle>
      <a:lvl1pPr algn="l" defTabSz="342900" rtl="0" eaLnBrk="1" latinLnBrk="0" hangingPunct="1">
        <a:lnSpc>
          <a:spcPts val="2100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p:hf sldNum="0" hdr="0" dt="0"/>
  <p:txStyles>
    <p:titleStyle>
      <a:lvl1pPr algn="l" defTabSz="342991" rtl="0" eaLnBrk="1" latinLnBrk="0" hangingPunct="1">
        <a:lnSpc>
          <a:spcPts val="2101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1" kern="1200">
          <a:solidFill>
            <a:schemeClr val="bg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101" kern="1200">
          <a:solidFill>
            <a:schemeClr val="bg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5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</p:sldLayoutIdLst>
  <p:hf hdr="0" dt="0"/>
  <p:txStyles>
    <p:titleStyle>
      <a:lvl1pPr algn="l" defTabSz="342991" rtl="0" eaLnBrk="1" latinLnBrk="0" hangingPunct="1">
        <a:lnSpc>
          <a:spcPts val="2101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1" kern="1200">
          <a:solidFill>
            <a:schemeClr val="bg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101" kern="1200">
          <a:solidFill>
            <a:schemeClr val="bg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rik.Anderson@ecmwf.int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tephen.English@ecmwf.in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gif"/><Relationship Id="rId3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9.jpg"/><Relationship Id="rId3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620425" y="1718741"/>
            <a:ext cx="5903737" cy="519800"/>
          </a:xfrm>
        </p:spPr>
        <p:txBody>
          <a:bodyPr/>
          <a:lstStyle/>
          <a:p>
            <a:r>
              <a:rPr lang="en-US" dirty="0"/>
              <a:t>ECMWF Status Report (1)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620425" y="2404548"/>
            <a:ext cx="5903737" cy="358560"/>
          </a:xfrm>
        </p:spPr>
        <p:txBody>
          <a:bodyPr/>
          <a:lstStyle/>
          <a:p>
            <a:r>
              <a:rPr lang="en-US" dirty="0"/>
              <a:t>GODEX November 2018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620425" y="3124551"/>
            <a:ext cx="5903737" cy="307777"/>
          </a:xfrm>
        </p:spPr>
        <p:txBody>
          <a:bodyPr/>
          <a:lstStyle/>
          <a:p>
            <a:r>
              <a:rPr lang="en-US" dirty="0"/>
              <a:t>Lars Isaksen and </a:t>
            </a:r>
            <a:r>
              <a:rPr lang="en-US" dirty="0" err="1"/>
              <a:t>Ioannis</a:t>
            </a:r>
            <a:r>
              <a:rPr lang="en-US" dirty="0"/>
              <a:t> </a:t>
            </a:r>
            <a:r>
              <a:rPr lang="en-US" dirty="0" err="1"/>
              <a:t>Mallas</a:t>
            </a:r>
            <a:r>
              <a:rPr lang="en-US" dirty="0"/>
              <a:t>	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620425" y="3545768"/>
            <a:ext cx="5903737" cy="256480"/>
          </a:xfrm>
        </p:spPr>
        <p:txBody>
          <a:bodyPr/>
          <a:lstStyle/>
          <a:p>
            <a:r>
              <a:rPr lang="en-US" dirty="0"/>
              <a:t>ECMWF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620425" y="3853545"/>
            <a:ext cx="5903737" cy="461665"/>
          </a:xfrm>
        </p:spPr>
        <p:txBody>
          <a:bodyPr/>
          <a:lstStyle/>
          <a:p>
            <a:r>
              <a:rPr lang="en-US" dirty="0">
                <a:hlinkClick r:id="rId2"/>
              </a:rPr>
              <a:t>Lars.Isaksen@ecmwf.int</a:t>
            </a:r>
            <a:endParaRPr lang="en-US" dirty="0"/>
          </a:p>
          <a:p>
            <a:r>
              <a:rPr lang="en-US" dirty="0">
                <a:hlinkClick r:id="rId3"/>
              </a:rPr>
              <a:t>Ioannis.Mallas@ecmwf.int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3" y="4638069"/>
            <a:ext cx="6921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Acknowledgements to: Alan Geer, Bruce Ingleby, Chris Burrows, Giovanna De Chiara, Katie Lean, </a:t>
            </a:r>
            <a:r>
              <a:rPr lang="en-US" dirty="0"/>
              <a:t>Kirsti Salonen, </a:t>
            </a:r>
            <a:r>
              <a:rPr lang="en-GB" dirty="0"/>
              <a:t>Marco </a:t>
            </a:r>
            <a:r>
              <a:rPr lang="en-GB" dirty="0" err="1"/>
              <a:t>Matricardi</a:t>
            </a:r>
            <a:r>
              <a:rPr lang="en-GB" dirty="0"/>
              <a:t>, Mike Rennie, Niels Bormann, Peter Lean, </a:t>
            </a:r>
            <a:r>
              <a:rPr lang="en-GB" dirty="0" err="1"/>
              <a:t>Reima</a:t>
            </a:r>
            <a:r>
              <a:rPr lang="en-GB" dirty="0"/>
              <a:t> </a:t>
            </a:r>
            <a:r>
              <a:rPr lang="en-GB" dirty="0" err="1"/>
              <a:t>Eresmaa</a:t>
            </a:r>
            <a:r>
              <a:rPr lang="en-GB" dirty="0"/>
              <a:t>, Sean Healy, Stephen English and Tony McNally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itle 38"/>
          <p:cNvSpPr>
            <a:spLocks noGrp="1"/>
          </p:cNvSpPr>
          <p:nvPr>
            <p:ph type="title"/>
          </p:nvPr>
        </p:nvSpPr>
        <p:spPr>
          <a:xfrm>
            <a:off x="835570" y="1287532"/>
            <a:ext cx="3448913" cy="382781"/>
          </a:xfrm>
        </p:spPr>
        <p:txBody>
          <a:bodyPr/>
          <a:lstStyle/>
          <a:p>
            <a:r>
              <a:rPr lang="en-GB" dirty="0"/>
              <a:t>Continuous DA at 46r1: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49606" y="1832304"/>
            <a:ext cx="72844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0038" marR="0" lvl="0" indent="-3000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observations added in each outer loop  = 25 minute later cut-off </a:t>
            </a:r>
          </a:p>
          <a:p>
            <a:pPr marL="642938" marR="0" lvl="1" indent="-3000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involves “re-screening” the observations in each trajectory</a:t>
            </a:r>
          </a:p>
          <a:p>
            <a:pPr marL="642938" marR="0" lvl="1" indent="-3000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hour assimilation window (Early Delivery, previously 6 hours)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Ensures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observations that have arrived can be assimilated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iii. Start assimilation earlier = allows 4 outer loops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4A0BC9-6B38-45E1-A05D-A14A79A837D2}"/>
              </a:ext>
            </a:extLst>
          </p:cNvPr>
          <p:cNvGrpSpPr/>
          <p:nvPr/>
        </p:nvGrpSpPr>
        <p:grpSpPr>
          <a:xfrm>
            <a:off x="6660037" y="1832303"/>
            <a:ext cx="2290715" cy="1287380"/>
            <a:chOff x="8880049" y="1300071"/>
            <a:chExt cx="3054286" cy="17165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451B94-9988-4978-833D-E1BA9BA69B9F}"/>
                </a:ext>
              </a:extLst>
            </p:cNvPr>
            <p:cNvSpPr txBox="1"/>
            <p:nvPr/>
          </p:nvSpPr>
          <p:spPr>
            <a:xfrm>
              <a:off x="9040306" y="1973657"/>
              <a:ext cx="28940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17% more observations used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xmlns="" id="{328AADA9-4619-4C92-9953-3DC5129BF037}"/>
                </a:ext>
              </a:extLst>
            </p:cNvPr>
            <p:cNvSpPr/>
            <p:nvPr/>
          </p:nvSpPr>
          <p:spPr>
            <a:xfrm>
              <a:off x="8880049" y="1300071"/>
              <a:ext cx="94269" cy="1716506"/>
            </a:xfrm>
            <a:prstGeom prst="rightBrace">
              <a:avLst/>
            </a:prstGeom>
            <a:ln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9CDA08-C32A-4432-88A7-CCAD2BA58953}"/>
              </a:ext>
            </a:extLst>
          </p:cNvPr>
          <p:cNvGrpSpPr/>
          <p:nvPr/>
        </p:nvGrpSpPr>
        <p:grpSpPr>
          <a:xfrm>
            <a:off x="6660037" y="3088964"/>
            <a:ext cx="2382625" cy="715581"/>
            <a:chOff x="8880049" y="355710"/>
            <a:chExt cx="3176833" cy="41219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98A9884-7746-48DD-874A-FD44F9855C43}"/>
                </a:ext>
              </a:extLst>
            </p:cNvPr>
            <p:cNvSpPr txBox="1"/>
            <p:nvPr/>
          </p:nvSpPr>
          <p:spPr>
            <a:xfrm>
              <a:off x="9040306" y="355710"/>
              <a:ext cx="3016576" cy="412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Continuous DA enables more expensive DA by starting analysis earlier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xmlns="" id="{89017BF5-1D3C-4BEE-956E-7483C59FB733}"/>
                </a:ext>
              </a:extLst>
            </p:cNvPr>
            <p:cNvSpPr/>
            <p:nvPr/>
          </p:nvSpPr>
          <p:spPr>
            <a:xfrm>
              <a:off x="8880049" y="1300071"/>
              <a:ext cx="94269" cy="1716506"/>
            </a:xfrm>
            <a:prstGeom prst="rightBrace">
              <a:avLst/>
            </a:prstGeom>
            <a:ln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6032B5-D049-8942-A5F1-24E5A1E425DB}"/>
              </a:ext>
            </a:extLst>
          </p:cNvPr>
          <p:cNvSpPr/>
          <p:nvPr/>
        </p:nvSpPr>
        <p:spPr>
          <a:xfrm>
            <a:off x="1725646" y="226229"/>
            <a:ext cx="352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Continuous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2023877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10212" y="1848530"/>
            <a:ext cx="7524159" cy="37404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70" indent="-214370">
              <a:spcBef>
                <a:spcPts val="900"/>
              </a:spcBef>
              <a:spcAft>
                <a:spcPts val="450"/>
              </a:spcAft>
            </a:pPr>
            <a:r>
              <a:rPr lang="en-GB" dirty="0"/>
              <a:t>Of this new-found freedom to explore and use operationally better performing 4D-Var configurations, only the increase in # of outer loops has been exploited so far (IFS CY46R1)</a:t>
            </a:r>
          </a:p>
          <a:p>
            <a:pPr marL="214370" indent="-214370">
              <a:spcBef>
                <a:spcPts val="900"/>
              </a:spcBef>
              <a:spcAft>
                <a:spcPts val="450"/>
              </a:spcAft>
            </a:pPr>
            <a:endParaRPr lang="en-GB" dirty="0"/>
          </a:p>
          <a:p>
            <a:pPr marL="214370" indent="-214370">
              <a:spcBef>
                <a:spcPts val="900"/>
              </a:spcBef>
              <a:spcAft>
                <a:spcPts val="450"/>
              </a:spcAft>
            </a:pPr>
            <a:endParaRPr lang="en-GB" dirty="0"/>
          </a:p>
          <a:p>
            <a:pPr marL="214370" indent="-214370">
              <a:spcBef>
                <a:spcPts val="900"/>
              </a:spcBef>
              <a:spcAft>
                <a:spcPts val="450"/>
              </a:spcAft>
            </a:pPr>
            <a:endParaRPr lang="en-GB" dirty="0"/>
          </a:p>
          <a:p>
            <a:pPr marL="214370" indent="-214370">
              <a:spcBef>
                <a:spcPts val="900"/>
              </a:spcBef>
              <a:spcAft>
                <a:spcPts val="450"/>
              </a:spcAft>
            </a:pPr>
            <a:endParaRPr lang="en-GB" dirty="0"/>
          </a:p>
          <a:p>
            <a:pPr marL="214370" indent="-214370">
              <a:spcBef>
                <a:spcPts val="900"/>
              </a:spcBef>
              <a:spcAft>
                <a:spcPts val="450"/>
              </a:spcAft>
            </a:pP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1731" y="5673595"/>
            <a:ext cx="579445" cy="249015"/>
          </a:xfrm>
        </p:spPr>
        <p:txBody>
          <a:bodyPr anchor="ctr" anchorCtr="0"/>
          <a:lstStyle/>
          <a:p>
            <a:pPr marL="0" marR="0" lvl="0" indent="0" algn="ct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358A147-BA2D-4E5E-9797-443F9F3083EE}"/>
              </a:ext>
            </a:extLst>
          </p:cNvPr>
          <p:cNvGrpSpPr/>
          <p:nvPr/>
        </p:nvGrpSpPr>
        <p:grpSpPr>
          <a:xfrm>
            <a:off x="751815" y="2860976"/>
            <a:ext cx="4892064" cy="1024031"/>
            <a:chOff x="634686" y="3150391"/>
            <a:chExt cx="6521054" cy="13650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2B5F7E3-6CDF-4DD3-B354-669ACF5CE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5" r="14483" b="75111"/>
            <a:stretch/>
          </p:blipFill>
          <p:spPr>
            <a:xfrm>
              <a:off x="3171715" y="3150391"/>
              <a:ext cx="3984025" cy="1365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AE7127-05BB-417E-B28B-8A5630C48126}"/>
                </a:ext>
              </a:extLst>
            </p:cNvPr>
            <p:cNvSpPr txBox="1"/>
            <p:nvPr/>
          </p:nvSpPr>
          <p:spPr>
            <a:xfrm>
              <a:off x="634686" y="3552392"/>
              <a:ext cx="2602214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 of additional observations in Cont. DA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095AC1F-6491-4AE0-BA61-632BABCFE7CB}"/>
              </a:ext>
            </a:extLst>
          </p:cNvPr>
          <p:cNvGrpSpPr/>
          <p:nvPr/>
        </p:nvGrpSpPr>
        <p:grpSpPr>
          <a:xfrm>
            <a:off x="744831" y="3851381"/>
            <a:ext cx="4899048" cy="1012635"/>
            <a:chOff x="625377" y="4632960"/>
            <a:chExt cx="6530363" cy="13498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C2FB8AA-4D79-45B3-B8D5-77F2CF58E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5" r="14110" b="75492"/>
            <a:stretch/>
          </p:blipFill>
          <p:spPr>
            <a:xfrm>
              <a:off x="3154298" y="4632960"/>
              <a:ext cx="4001442" cy="13498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2132CF-6AF3-47AB-B117-D43CEF8E6773}"/>
                </a:ext>
              </a:extLst>
            </p:cNvPr>
            <p:cNvSpPr txBox="1"/>
            <p:nvPr/>
          </p:nvSpPr>
          <p:spPr>
            <a:xfrm>
              <a:off x="625377" y="5000098"/>
              <a:ext cx="2602214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Additional observations</a:t>
              </a:r>
            </a:p>
            <a:p>
              <a:pPr marL="0" marR="0" lvl="0" indent="0" algn="l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</a:t>
              </a: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 outer loops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851ED79-5CB9-433F-84E5-6741EAA09571}"/>
              </a:ext>
            </a:extLst>
          </p:cNvPr>
          <p:cNvGrpSpPr/>
          <p:nvPr/>
        </p:nvGrpSpPr>
        <p:grpSpPr>
          <a:xfrm>
            <a:off x="6082926" y="2634877"/>
            <a:ext cx="1178954" cy="2905705"/>
            <a:chOff x="10787873" y="714123"/>
            <a:chExt cx="1617699" cy="61217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F88A698-0FB3-476F-BE34-CFF9D7E08268}"/>
                </a:ext>
              </a:extLst>
            </p:cNvPr>
            <p:cNvSpPr txBox="1"/>
            <p:nvPr/>
          </p:nvSpPr>
          <p:spPr>
            <a:xfrm>
              <a:off x="11397651" y="6252297"/>
              <a:ext cx="1007921" cy="58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(good)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CFC0E63-B68B-4ADB-A01B-D90EDCE4F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10" t="8320" b="8252"/>
            <a:stretch/>
          </p:blipFill>
          <p:spPr>
            <a:xfrm>
              <a:off x="10787873" y="822560"/>
              <a:ext cx="670410" cy="57215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960F8C-ECD8-4562-B26B-FA174C80DD89}"/>
                </a:ext>
              </a:extLst>
            </p:cNvPr>
            <p:cNvSpPr txBox="1"/>
            <p:nvPr/>
          </p:nvSpPr>
          <p:spPr>
            <a:xfrm>
              <a:off x="11362806" y="714123"/>
              <a:ext cx="942499" cy="58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(bad)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4DC298-D96B-4EF4-8566-9ABD9C264EA3}"/>
              </a:ext>
            </a:extLst>
          </p:cNvPr>
          <p:cNvSpPr txBox="1"/>
          <p:nvPr/>
        </p:nvSpPr>
        <p:spPr>
          <a:xfrm>
            <a:off x="3543729" y="2634878"/>
            <a:ext cx="1812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 wind RMS error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B6B0D6-8605-9540-B02F-F9A32CF7EACF}"/>
              </a:ext>
            </a:extLst>
          </p:cNvPr>
          <p:cNvSpPr/>
          <p:nvPr/>
        </p:nvSpPr>
        <p:spPr>
          <a:xfrm>
            <a:off x="1897053" y="164445"/>
            <a:ext cx="4192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Continuous Data Assimilation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51B76-021F-624B-BDB4-C05DCB9C54FC}"/>
              </a:ext>
            </a:extLst>
          </p:cNvPr>
          <p:cNvSpPr txBox="1"/>
          <p:nvPr/>
        </p:nvSpPr>
        <p:spPr>
          <a:xfrm>
            <a:off x="6327216" y="4864435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-0.04 </a:t>
            </a:r>
            <a:r>
              <a:rPr lang="en-US" sz="1400" dirty="0"/>
              <a:t>relative RMS error change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1E2702-3C6A-BD45-AF3F-B537DA094159}"/>
              </a:ext>
            </a:extLst>
          </p:cNvPr>
          <p:cNvSpPr txBox="1"/>
          <p:nvPr/>
        </p:nvSpPr>
        <p:spPr>
          <a:xfrm>
            <a:off x="6243705" y="2806334"/>
            <a:ext cx="292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+0.04 </a:t>
            </a:r>
            <a:r>
              <a:rPr lang="en-US" sz="1400" dirty="0"/>
              <a:t>relative RMS error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4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11E98-F5B3-4FEA-854B-C0172057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21" y="360000"/>
            <a:ext cx="6497967" cy="369332"/>
          </a:xfrm>
        </p:spPr>
        <p:txBody>
          <a:bodyPr/>
          <a:lstStyle/>
          <a:p>
            <a:r>
              <a:rPr lang="en-GB" b="1" dirty="0"/>
              <a:t>EUMETSAT ROM SAF collaboration with CMA for GNOS RO measurements leads to data improvements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EEC48D4-F045-43BC-8242-6169EB90DD1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27548" y="4370751"/>
            <a:ext cx="2593224" cy="10747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BAEAE7-35E7-48A4-8FD6-E990D02FD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17E0BB-0B5B-459B-9F5B-DB3F88427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7E56B8-4B87-4F83-937B-F7679517DD6E}"/>
              </a:ext>
            </a:extLst>
          </p:cNvPr>
          <p:cNvSpPr txBox="1"/>
          <p:nvPr/>
        </p:nvSpPr>
        <p:spPr>
          <a:xfrm>
            <a:off x="1227429" y="1251344"/>
            <a:ext cx="768186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b="1" dirty="0"/>
          </a:p>
          <a:p>
            <a:endParaRPr lang="en-GB" sz="1350" dirty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b="1" dirty="0"/>
              <a:t>ROM SAF ROPP </a:t>
            </a:r>
            <a:r>
              <a:rPr lang="en-GB" sz="1350" dirty="0"/>
              <a:t>code is used to processes the operational CMA GNOS bending angles. 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ROM SAF VS activity supported Mi Liao to visit ECMWF in 2017 to improve the GNOS processing. Collaboration successful leading to improved CMA GNOS data.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FY-3C assimilated operationally at ECMWF since March 2018. </a:t>
            </a:r>
          </a:p>
          <a:p>
            <a:pPr marL="557361" lvl="1" indent="-214370">
              <a:buFont typeface="Arial" panose="020B0604020202020204" pitchFamily="34" charset="0"/>
              <a:buChar char="•"/>
            </a:pPr>
            <a:r>
              <a:rPr lang="en-GB" sz="1350" dirty="0"/>
              <a:t>Also now in DWD/Met Office.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Mi Liao has provided 4 days (May 2-5, 2018) of </a:t>
            </a:r>
            <a:r>
              <a:rPr lang="en-GB" sz="1350" b="1" dirty="0"/>
              <a:t>FY-3D</a:t>
            </a:r>
            <a:r>
              <a:rPr lang="en-GB" sz="1350" dirty="0"/>
              <a:t> data and they have been tested in the NWP system. Larger FY-3D noise above 30 km.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Problem identified and improved GNOS data processing. 2</a:t>
            </a:r>
            <a:r>
              <a:rPr lang="en-GB" sz="1350" baseline="30000" dirty="0"/>
              <a:t>nd</a:t>
            </a:r>
            <a:r>
              <a:rPr lang="en-GB" sz="1350" dirty="0"/>
              <a:t> FY-3D dataset, July 2-5, 2018. 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350" dirty="0"/>
          </a:p>
          <a:p>
            <a:endParaRPr lang="en-GB" sz="135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80019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759B69-6154-49E4-93F1-FEDFA1B4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26" y="1126650"/>
            <a:ext cx="7287316" cy="277071"/>
          </a:xfrm>
        </p:spPr>
        <p:txBody>
          <a:bodyPr/>
          <a:lstStyle/>
          <a:p>
            <a:r>
              <a:rPr lang="en-GB" b="1" dirty="0"/>
              <a:t>FY-3D</a:t>
            </a:r>
            <a:r>
              <a:rPr lang="en-GB" dirty="0"/>
              <a:t> global </a:t>
            </a:r>
            <a:r>
              <a:rPr lang="en-GB" b="1" dirty="0"/>
              <a:t>RMS</a:t>
            </a:r>
            <a:r>
              <a:rPr lang="en-GB" dirty="0"/>
              <a:t> bending angle departure statistics (May 2-5, 2018)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1A7B692-245C-4614-BE77-7772210AC0D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9077" y="2002842"/>
            <a:ext cx="4229960" cy="3397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1EFDF5-9069-4598-957F-3E628E227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836737-BD46-4DDB-871B-5BAC5484D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5359C9-2CAE-4102-A5B5-1FCA454B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628" y="2002842"/>
            <a:ext cx="4177828" cy="3397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DC4ABB-1227-40E6-91A7-F848E44F14D7}"/>
              </a:ext>
            </a:extLst>
          </p:cNvPr>
          <p:cNvSpPr txBox="1"/>
          <p:nvPr/>
        </p:nvSpPr>
        <p:spPr>
          <a:xfrm>
            <a:off x="635472" y="1504541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CFC057-E472-4DFA-95B3-93229C4BC830}"/>
              </a:ext>
            </a:extLst>
          </p:cNvPr>
          <p:cNvSpPr txBox="1"/>
          <p:nvPr/>
        </p:nvSpPr>
        <p:spPr>
          <a:xfrm>
            <a:off x="5047545" y="1504541"/>
            <a:ext cx="824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RISING</a:t>
            </a:r>
          </a:p>
        </p:txBody>
      </p:sp>
    </p:spTree>
    <p:extLst>
      <p:ext uri="{BB962C8B-B14F-4D97-AF65-F5344CB8AC3E}">
        <p14:creationId xmlns:p14="http://schemas.microsoft.com/office/powerpoint/2010/main" val="337609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759B69-6154-49E4-93F1-FEDFA1B4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26" y="1126650"/>
            <a:ext cx="7287316" cy="277071"/>
          </a:xfrm>
        </p:spPr>
        <p:txBody>
          <a:bodyPr/>
          <a:lstStyle/>
          <a:p>
            <a:r>
              <a:rPr lang="en-GB" b="1" dirty="0"/>
              <a:t>FY-3D</a:t>
            </a:r>
            <a:r>
              <a:rPr lang="en-GB" dirty="0"/>
              <a:t> global </a:t>
            </a:r>
            <a:r>
              <a:rPr lang="en-GB" b="1" dirty="0"/>
              <a:t>RMS</a:t>
            </a:r>
            <a:r>
              <a:rPr lang="en-GB" dirty="0"/>
              <a:t> bending angle departure statistics (July 2-5,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1EFDF5-9069-4598-957F-3E628E227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836737-BD46-4DDB-871B-5BAC5484D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DC4ABB-1227-40E6-91A7-F848E44F14D7}"/>
              </a:ext>
            </a:extLst>
          </p:cNvPr>
          <p:cNvSpPr txBox="1"/>
          <p:nvPr/>
        </p:nvSpPr>
        <p:spPr>
          <a:xfrm>
            <a:off x="635472" y="1504541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CFC057-E472-4DFA-95B3-93229C4BC830}"/>
              </a:ext>
            </a:extLst>
          </p:cNvPr>
          <p:cNvSpPr txBox="1"/>
          <p:nvPr/>
        </p:nvSpPr>
        <p:spPr>
          <a:xfrm>
            <a:off x="5047545" y="1504541"/>
            <a:ext cx="824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RISING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2D40469A-2DBE-4953-8709-33858EDE8EB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6294" y="2022482"/>
            <a:ext cx="4224673" cy="335614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EC8BA9-613B-4147-BE43-98B52B4F9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714" y="2022483"/>
            <a:ext cx="4265024" cy="33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C4B8C-C626-46D6-876B-F34623D4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+mn-lt"/>
              </a:rPr>
              <a:t>How do we increase the impact of IR data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878A23-6405-0947-B553-D247A901AC18}"/>
              </a:ext>
            </a:extLst>
          </p:cNvPr>
          <p:cNvSpPr txBox="1"/>
          <p:nvPr/>
        </p:nvSpPr>
        <p:spPr>
          <a:xfrm>
            <a:off x="180109" y="1690689"/>
            <a:ext cx="878378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Add NOAA-20 </a:t>
            </a:r>
            <a:r>
              <a:rPr lang="en-GB" sz="2000" dirty="0" err="1">
                <a:solidFill>
                  <a:prstClr val="black"/>
                </a:solidFill>
                <a:latin typeface="Calibri" panose="020F0502020204030204"/>
              </a:rPr>
              <a:t>CrIS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Access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more IR satellites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in different orbital planes (Russia / China)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Exploit enhanced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vertical resolution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of IR via PCA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Maximise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wind tracing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of frequent GEO(/LEO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IR data (ahead of MTG)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Improve the handling of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clouds / aerosols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Exploit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AC (ozone/aerosol) information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for NWP forecast model radiation</a:t>
            </a:r>
          </a:p>
          <a:p>
            <a:pPr defTabSz="685800"/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9483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98BCE1-C970-4A68-860E-6A893C6094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C8EFD2-A37C-43F6-88E3-072075ABC1A1}"/>
              </a:ext>
            </a:extLst>
          </p:cNvPr>
          <p:cNvSpPr/>
          <p:nvPr/>
        </p:nvSpPr>
        <p:spPr>
          <a:xfrm>
            <a:off x="72000" y="3384000"/>
            <a:ext cx="8964000" cy="3348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C42F20-27A9-42C5-8467-31E0D217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6" r="163"/>
          <a:stretch/>
        </p:blipFill>
        <p:spPr>
          <a:xfrm>
            <a:off x="6811200" y="4140000"/>
            <a:ext cx="2080961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C807E7-020D-4AFF-98EA-08664A11E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00" y="4140000"/>
            <a:ext cx="2312470" cy="2159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2289E0-F4F2-4AC0-9DC7-B9FE2D17F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4000" y="4392000"/>
            <a:ext cx="2284615" cy="1979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6FF559-BC6D-4764-85EE-BC71C4173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00" y="4392000"/>
            <a:ext cx="2284615" cy="1979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930" y="241965"/>
            <a:ext cx="4248526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NOAA-20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in operations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AF02BEC-BC79-486C-B84D-A153D5053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000" y="648000"/>
            <a:ext cx="4752000" cy="269930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DD12C13-3426-41A2-858F-AE56BDEAEC6B}"/>
              </a:ext>
            </a:extLst>
          </p:cNvPr>
          <p:cNvSpPr/>
          <p:nvPr/>
        </p:nvSpPr>
        <p:spPr>
          <a:xfrm>
            <a:off x="4104000" y="2502000"/>
            <a:ext cx="4680000" cy="39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19DE74-F90C-4BFF-B557-055469F31AA1}"/>
              </a:ext>
            </a:extLst>
          </p:cNvPr>
          <p:cNvSpPr txBox="1"/>
          <p:nvPr/>
        </p:nvSpPr>
        <p:spPr>
          <a:xfrm>
            <a:off x="720000" y="4032000"/>
            <a:ext cx="1512000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TEMP+AIREP 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BF1365-9477-4610-B66D-40526A84B4AC}"/>
              </a:ext>
            </a:extLst>
          </p:cNvPr>
          <p:cNvSpPr txBox="1"/>
          <p:nvPr/>
        </p:nvSpPr>
        <p:spPr>
          <a:xfrm>
            <a:off x="2808000" y="4032000"/>
            <a:ext cx="1080000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AMSU-A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723C46-AC0D-45B9-9337-887CA709F1A3}"/>
              </a:ext>
            </a:extLst>
          </p:cNvPr>
          <p:cNvSpPr txBox="1"/>
          <p:nvPr/>
        </p:nvSpPr>
        <p:spPr>
          <a:xfrm>
            <a:off x="180000" y="1080000"/>
            <a:ext cx="3996000" cy="2047603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 marL="180000" marR="0" lvl="0" indent="-18000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use of five hyperspectral sounders in operational system since 11/9/2018</a:t>
            </a:r>
          </a:p>
          <a:p>
            <a:pPr marL="180000" marR="0" lvl="0" indent="-18000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gain from NOAA-20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forecast system diagnostics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2390BC-5949-4897-BAE5-AFAED66C1628}"/>
              </a:ext>
            </a:extLst>
          </p:cNvPr>
          <p:cNvSpPr txBox="1"/>
          <p:nvPr/>
        </p:nvSpPr>
        <p:spPr>
          <a:xfrm>
            <a:off x="360000" y="3420000"/>
            <a:ext cx="4248000" cy="612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 S-NPP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only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419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 both S-NPP and NOAA-20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419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419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3431B5D-FC49-4431-B841-76FDF14B3666}"/>
              </a:ext>
            </a:extLst>
          </p:cNvPr>
          <p:cNvSpPr txBox="1"/>
          <p:nvPr/>
        </p:nvSpPr>
        <p:spPr>
          <a:xfrm>
            <a:off x="4968000" y="3888000"/>
            <a:ext cx="1836000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Z500 RMSE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N.Hem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CAF87F7-D14E-4A43-9171-4F04BA621A11}"/>
              </a:ext>
            </a:extLst>
          </p:cNvPr>
          <p:cNvSpPr txBox="1"/>
          <p:nvPr/>
        </p:nvSpPr>
        <p:spPr>
          <a:xfrm>
            <a:off x="7056000" y="3888000"/>
            <a:ext cx="1836000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Z500 RMSE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S.Hem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98E06D7-C229-4D9F-9B5D-6A71AD9FC5F9}"/>
              </a:ext>
            </a:extLst>
          </p:cNvPr>
          <p:cNvSpPr txBox="1"/>
          <p:nvPr/>
        </p:nvSpPr>
        <p:spPr>
          <a:xfrm>
            <a:off x="756000" y="6336000"/>
            <a:ext cx="3276000" cy="39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Normalized BG fit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C0BE65-C986-4597-BA0A-07FE1762EB4C}"/>
              </a:ext>
            </a:extLst>
          </p:cNvPr>
          <p:cNvSpPr txBox="1"/>
          <p:nvPr/>
        </p:nvSpPr>
        <p:spPr>
          <a:xfrm>
            <a:off x="5040000" y="4392000"/>
            <a:ext cx="360000" cy="43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0CD00A4-A5D7-440A-94E6-6F7A169ED704}"/>
              </a:ext>
            </a:extLst>
          </p:cNvPr>
          <p:cNvSpPr txBox="1"/>
          <p:nvPr/>
        </p:nvSpPr>
        <p:spPr>
          <a:xfrm>
            <a:off x="792000" y="4824000"/>
            <a:ext cx="360000" cy="43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EBEB678-CDDE-46A7-AF53-5DF2D2CB8B88}"/>
              </a:ext>
            </a:extLst>
          </p:cNvPr>
          <p:cNvSpPr txBox="1"/>
          <p:nvPr/>
        </p:nvSpPr>
        <p:spPr>
          <a:xfrm>
            <a:off x="7083611" y="4937780"/>
            <a:ext cx="360000" cy="43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F579975-EAA8-4F8B-B3C3-29B3A732E99C}"/>
              </a:ext>
            </a:extLst>
          </p:cNvPr>
          <p:cNvSpPr txBox="1"/>
          <p:nvPr/>
        </p:nvSpPr>
        <p:spPr>
          <a:xfrm>
            <a:off x="2664000" y="4860000"/>
            <a:ext cx="360000" cy="43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☺</a:t>
            </a:r>
          </a:p>
        </p:txBody>
      </p:sp>
    </p:spTree>
    <p:extLst>
      <p:ext uri="{BB962C8B-B14F-4D97-AF65-F5344CB8AC3E}">
        <p14:creationId xmlns:p14="http://schemas.microsoft.com/office/powerpoint/2010/main" val="392603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8D517C1-A18A-452B-BA32-FC8877EF12D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AEED9A-74B7-4AC1-B4F3-E86A0721C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303712"/>
            <a:ext cx="2268000" cy="17905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1089C61-7D16-40F6-863D-35FA43B5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00" y="3970833"/>
            <a:ext cx="2268000" cy="1774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1696B6-0AD6-4FDC-90DE-DC7E13C05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000" y="1321081"/>
            <a:ext cx="2268000" cy="1790527"/>
          </a:xfrm>
          <a:prstGeom prst="rect">
            <a:avLst/>
          </a:prstGeom>
          <a:effectLst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36B7973-29E4-4F12-8AA6-7C93DE67AB56}"/>
              </a:ext>
            </a:extLst>
          </p:cNvPr>
          <p:cNvSpPr txBox="1"/>
          <p:nvPr/>
        </p:nvSpPr>
        <p:spPr>
          <a:xfrm>
            <a:off x="462144" y="217739"/>
            <a:ext cx="6563711" cy="44203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Eastern IR sounders are coming. We are ready.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AA9AA7B-7126-4EA8-99AC-6CA75726B753}"/>
              </a:ext>
            </a:extLst>
          </p:cNvPr>
          <p:cNvSpPr txBox="1"/>
          <p:nvPr/>
        </p:nvSpPr>
        <p:spPr>
          <a:xfrm>
            <a:off x="1260000" y="936000"/>
            <a:ext cx="2700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HIRAS (China)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6C37E3C-3205-40CD-8EFC-A4DC4C138429}"/>
              </a:ext>
            </a:extLst>
          </p:cNvPr>
          <p:cNvSpPr txBox="1"/>
          <p:nvPr/>
        </p:nvSpPr>
        <p:spPr>
          <a:xfrm>
            <a:off x="108000" y="4896000"/>
            <a:ext cx="2808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9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IKFS-2 (Russia)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23E8BDE-8687-48AB-9C32-9B1A23908233}"/>
              </a:ext>
            </a:extLst>
          </p:cNvPr>
          <p:cNvSpPr txBox="1"/>
          <p:nvPr/>
        </p:nvSpPr>
        <p:spPr>
          <a:xfrm>
            <a:off x="432000" y="3312000"/>
            <a:ext cx="1908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419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03/2019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419F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419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FBBC6F6-7AAF-413F-8A77-6F60834400DF}"/>
              </a:ext>
            </a:extLst>
          </p:cNvPr>
          <p:cNvSpPr txBox="1"/>
          <p:nvPr/>
        </p:nvSpPr>
        <p:spPr>
          <a:xfrm>
            <a:off x="1404000" y="1296000"/>
            <a:ext cx="1404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563555-92F1-4CF2-9422-178957F9A9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65" t="15928" r="15850" b="15889"/>
          <a:stretch/>
        </p:blipFill>
        <p:spPr>
          <a:xfrm rot="-7440000">
            <a:off x="3215163" y="2925776"/>
            <a:ext cx="2160000" cy="216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3F33DA-9BC1-4EA1-8C50-819A3F8D22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4" t="1835" r="3181" b="3135"/>
          <a:stretch/>
        </p:blipFill>
        <p:spPr>
          <a:xfrm>
            <a:off x="7139163" y="837776"/>
            <a:ext cx="1080000" cy="1080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D040B6B-743D-4729-B2BB-120D3D4B693B}"/>
              </a:ext>
            </a:extLst>
          </p:cNvPr>
          <p:cNvCxnSpPr>
            <a:cxnSpLocks/>
          </p:cNvCxnSpPr>
          <p:nvPr/>
        </p:nvCxnSpPr>
        <p:spPr>
          <a:xfrm rot="1920000">
            <a:off x="4367163" y="2241776"/>
            <a:ext cx="0" cy="3420000"/>
          </a:xfrm>
          <a:prstGeom prst="line">
            <a:avLst/>
          </a:prstGeom>
          <a:ln w="5080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130000-4BC6-40DF-A005-ACBF6FA2FF7A}"/>
              </a:ext>
            </a:extLst>
          </p:cNvPr>
          <p:cNvCxnSpPr>
            <a:cxnSpLocks/>
          </p:cNvCxnSpPr>
          <p:nvPr/>
        </p:nvCxnSpPr>
        <p:spPr>
          <a:xfrm rot="-2100000">
            <a:off x="4259163" y="2457776"/>
            <a:ext cx="0" cy="288000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BBF83E7-D238-47BF-9EB2-3EA888E4BDCF}"/>
              </a:ext>
            </a:extLst>
          </p:cNvPr>
          <p:cNvSpPr txBox="1"/>
          <p:nvPr/>
        </p:nvSpPr>
        <p:spPr>
          <a:xfrm>
            <a:off x="5760000" y="3718833"/>
            <a:ext cx="2700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IASI’s (Europe)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F93EB5-ED12-48FA-A960-C1D384328467}"/>
              </a:ext>
            </a:extLst>
          </p:cNvPr>
          <p:cNvSpPr txBox="1"/>
          <p:nvPr/>
        </p:nvSpPr>
        <p:spPr>
          <a:xfrm>
            <a:off x="4104000" y="864000"/>
            <a:ext cx="2448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AIRS (U.S.A.)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195B30-AD80-4CE9-9056-E2CB87CCD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000" y="1224000"/>
            <a:ext cx="2268000" cy="17905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F4ECAE1-E5AD-4414-8EE2-9822FE7FD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384" y="4716000"/>
            <a:ext cx="2268000" cy="17905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9F7CFF5-B2CE-4B0F-A4A6-695B98731627}"/>
              </a:ext>
            </a:extLst>
          </p:cNvPr>
          <p:cNvCxnSpPr>
            <a:cxnSpLocks/>
          </p:cNvCxnSpPr>
          <p:nvPr/>
        </p:nvCxnSpPr>
        <p:spPr>
          <a:xfrm rot="5580000">
            <a:off x="4511163" y="2565776"/>
            <a:ext cx="0" cy="288000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49BBB9C-9836-49BA-AB26-1A656086A608}"/>
              </a:ext>
            </a:extLst>
          </p:cNvPr>
          <p:cNvCxnSpPr>
            <a:cxnSpLocks/>
          </p:cNvCxnSpPr>
          <p:nvPr/>
        </p:nvCxnSpPr>
        <p:spPr>
          <a:xfrm rot="6000000">
            <a:off x="4043163" y="2421776"/>
            <a:ext cx="0" cy="3060000"/>
          </a:xfrm>
          <a:prstGeom prst="line">
            <a:avLst/>
          </a:prstGeom>
          <a:ln w="50800">
            <a:solidFill>
              <a:srgbClr val="1419F8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109F87E-9A7E-442C-A5D5-9266A5178627}"/>
              </a:ext>
            </a:extLst>
          </p:cNvPr>
          <p:cNvSpPr txBox="1"/>
          <p:nvPr/>
        </p:nvSpPr>
        <p:spPr>
          <a:xfrm>
            <a:off x="2665387" y="6372000"/>
            <a:ext cx="2700000" cy="36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CrIS’s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(U.S.A.)</a:t>
            </a:r>
          </a:p>
        </p:txBody>
      </p:sp>
    </p:spTree>
    <p:extLst>
      <p:ext uri="{BB962C8B-B14F-4D97-AF65-F5344CB8AC3E}">
        <p14:creationId xmlns:p14="http://schemas.microsoft.com/office/powerpoint/2010/main" val="410192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3D47136-8641-4FD0-B0ED-221B9736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7" y="562602"/>
            <a:ext cx="9199418" cy="99417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+mn-lt"/>
              </a:rPr>
              <a:t>Exploiting the enhanced vertical resolution of IR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F888408-7A1E-49EA-BB58-38D425682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2" y="2534041"/>
            <a:ext cx="5273197" cy="31871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000" dirty="0"/>
              <a:t>Assimilation of full spectrum with Principal Component techniques (reconstructed radiances or RR)</a:t>
            </a:r>
          </a:p>
          <a:p>
            <a:pPr>
              <a:lnSpc>
                <a:spcPct val="110000"/>
              </a:lnSpc>
            </a:pPr>
            <a:endParaRPr lang="en-GB" sz="2000" dirty="0"/>
          </a:p>
          <a:p>
            <a:pPr>
              <a:lnSpc>
                <a:spcPct val="110000"/>
              </a:lnSpc>
            </a:pPr>
            <a:r>
              <a:rPr lang="en-GB" sz="2000" dirty="0"/>
              <a:t>Recalibration of background errors (via EDA) to ensure the 4D-Var is capable of digesting (not filtering) this high vertical resolution  information</a:t>
            </a:r>
          </a:p>
          <a:p>
            <a:endParaRPr lang="en-GB" dirty="0"/>
          </a:p>
          <a:p>
            <a:pPr marL="0" indent="0" algn="ctr">
              <a:buNone/>
            </a:pP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E31484-2F23-4316-B7A8-89F0A481BCB3}"/>
              </a:ext>
            </a:extLst>
          </p:cNvPr>
          <p:cNvSpPr txBox="1"/>
          <p:nvPr/>
        </p:nvSpPr>
        <p:spPr>
          <a:xfrm>
            <a:off x="6014474" y="1690129"/>
            <a:ext cx="2611612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Assimilation of 400 RR = 5421 IASI channels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63A11E-7AA4-4DC5-A8A9-4B979E965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80" y="3565539"/>
            <a:ext cx="3505635" cy="243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A2A8DB-5488-4D80-9425-47B4CC226BBE}"/>
              </a:ext>
            </a:extLst>
          </p:cNvPr>
          <p:cNvSpPr txBox="1"/>
          <p:nvPr/>
        </p:nvSpPr>
        <p:spPr>
          <a:xfrm>
            <a:off x="6048137" y="3979130"/>
            <a:ext cx="257634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to mean humidity analyses with RR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12FCDC-22E7-40A6-9965-D06C4B4A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12612" r="8219" b="5192"/>
          <a:stretch/>
        </p:blipFill>
        <p:spPr>
          <a:xfrm>
            <a:off x="5680363" y="1611005"/>
            <a:ext cx="3131128" cy="22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82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04F2FC-14A4-4481-8991-4091F521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20" y="557708"/>
            <a:ext cx="7524159" cy="369332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Wind tracing with hyperspectral IR </a:t>
            </a:r>
            <a:r>
              <a:rPr lang="en-US" sz="2400" dirty="0"/>
              <a:t/>
            </a:r>
            <a:br>
              <a:rPr lang="en-US" sz="2400" dirty="0"/>
            </a:b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0FCB17-9AAC-45FB-BA73-A2A057654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9920" y="1392796"/>
            <a:ext cx="5902155" cy="3740474"/>
          </a:xfrm>
        </p:spPr>
        <p:txBody>
          <a:bodyPr/>
          <a:lstStyle/>
          <a:p>
            <a:r>
              <a:rPr lang="en-GB" sz="1600" dirty="0"/>
              <a:t>Impact of current hyperspectral IR data on wind is comparable to the impact of MHS and AMVs.</a:t>
            </a:r>
          </a:p>
          <a:p>
            <a:r>
              <a:rPr lang="en-GB" sz="1600" dirty="0"/>
              <a:t>Adding 29 IASI WV channels significantly amplifies the wind tracing and results to positive impact on wind analysis and forecasts.</a:t>
            </a:r>
          </a:p>
          <a:p>
            <a:r>
              <a:rPr lang="en-GB" sz="1600" dirty="0"/>
              <a:t>Clear positive impact seen for observation first guess fit statistics (radiosonde, AMSU-A, GPSRO, ATMS, </a:t>
            </a:r>
            <a:r>
              <a:rPr lang="en-GB" sz="1600" dirty="0" err="1"/>
              <a:t>CrIS</a:t>
            </a:r>
            <a:r>
              <a:rPr lang="en-GB" sz="1600" dirty="0"/>
              <a:t>, MHS etc)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24AB6CD-5FE4-459F-9E09-F10C93CA1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/>
            <a:fld id="{E4AB80EA-DB86-D849-B86F-15DAF31F0474}" type="slidenum">
              <a:rPr lang="en-US">
                <a:latin typeface="Arial"/>
              </a:rPr>
              <a:pPr defTabSz="342991"/>
              <a:t>19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106108-2101-48FB-900E-3C73848AE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91"/>
            <a:r>
              <a:rPr lang="en-US">
                <a:latin typeface="Arial"/>
              </a:rPr>
              <a:t>European Centre for Medium-Range Weather Forecasts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656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10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5718" y="1288931"/>
            <a:ext cx="7893143" cy="37404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5865" indent="-385865">
              <a:spcAft>
                <a:spcPts val="45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</a:rPr>
              <a:t>Highlights of recent and forthcoming IFS upgrades</a:t>
            </a:r>
            <a:endParaRPr lang="en-GB" sz="1500" dirty="0">
              <a:solidFill>
                <a:srgbClr val="064E83"/>
              </a:solidFill>
            </a:endParaRPr>
          </a:p>
          <a:p>
            <a:pPr marL="858491" lvl="1" indent="-385865">
              <a:spcBef>
                <a:spcPts val="450"/>
              </a:spcBef>
              <a:spcAft>
                <a:spcPts val="450"/>
              </a:spcAft>
              <a:buFont typeface="+mj-lt"/>
              <a:buAutoNum type="alphaLcPeriod"/>
            </a:pPr>
            <a:r>
              <a:rPr lang="en-GB" sz="1500" dirty="0">
                <a:solidFill>
                  <a:srgbClr val="FF0000"/>
                </a:solidFill>
              </a:rPr>
              <a:t>11 July 2017 (CY43R3)   </a:t>
            </a:r>
            <a:r>
              <a:rPr lang="en-GB" sz="1500" dirty="0">
                <a:solidFill>
                  <a:srgbClr val="064E83"/>
                </a:solidFill>
              </a:rPr>
              <a:t>- improved humidity analysis (see 1</a:t>
            </a:r>
            <a:r>
              <a:rPr lang="en-GB" sz="1500" baseline="30000" dirty="0">
                <a:solidFill>
                  <a:srgbClr val="064E83"/>
                </a:solidFill>
              </a:rPr>
              <a:t>st</a:t>
            </a:r>
            <a:r>
              <a:rPr lang="en-GB" sz="1500" dirty="0">
                <a:solidFill>
                  <a:srgbClr val="064E83"/>
                </a:solidFill>
              </a:rPr>
              <a:t> GODEX meeting)</a:t>
            </a:r>
          </a:p>
          <a:p>
            <a:pPr marL="858491" lvl="1" indent="-385865">
              <a:spcBef>
                <a:spcPts val="450"/>
              </a:spcBef>
              <a:spcAft>
                <a:spcPts val="450"/>
              </a:spcAft>
              <a:buFont typeface="+mj-lt"/>
              <a:buAutoNum type="alphaLcPeriod"/>
            </a:pPr>
            <a:r>
              <a:rPr lang="en-GB" sz="1500" dirty="0">
                <a:solidFill>
                  <a:srgbClr val="FF0000"/>
                </a:solidFill>
              </a:rPr>
              <a:t>5 June 2018 (CY45R1) </a:t>
            </a:r>
            <a:r>
              <a:rPr lang="en-GB" sz="1500" dirty="0">
                <a:solidFill>
                  <a:srgbClr val="064E83"/>
                </a:solidFill>
              </a:rPr>
              <a:t>  - Ocean coupling to the HRES forecast</a:t>
            </a:r>
          </a:p>
          <a:p>
            <a:pPr marL="858491" lvl="1" indent="-385865">
              <a:spcBef>
                <a:spcPts val="450"/>
              </a:spcBef>
              <a:spcAft>
                <a:spcPts val="450"/>
              </a:spcAft>
              <a:buFont typeface="+mj-lt"/>
              <a:buAutoNum type="alphaLcPeriod"/>
            </a:pPr>
            <a:r>
              <a:rPr lang="en-GB" sz="1500" dirty="0">
                <a:solidFill>
                  <a:srgbClr val="FF0000"/>
                </a:solidFill>
              </a:rPr>
              <a:t>March 2019 (CY46R1) </a:t>
            </a:r>
            <a:r>
              <a:rPr lang="en-GB" sz="1500" dirty="0">
                <a:solidFill>
                  <a:srgbClr val="064E83"/>
                </a:solidFill>
              </a:rPr>
              <a:t>   - Continuous DA and use of more observations</a:t>
            </a:r>
          </a:p>
          <a:p>
            <a:pPr marL="858491" lvl="1" indent="-385865">
              <a:spcBef>
                <a:spcPts val="450"/>
              </a:spcBef>
              <a:spcAft>
                <a:spcPts val="450"/>
              </a:spcAft>
              <a:buFont typeface="+mj-lt"/>
              <a:buAutoNum type="alphaLcPeriod"/>
            </a:pPr>
            <a:endParaRPr lang="en-GB" sz="1500" dirty="0">
              <a:solidFill>
                <a:srgbClr val="064E83"/>
              </a:solidFill>
            </a:endParaRPr>
          </a:p>
          <a:p>
            <a:pPr marL="385865" indent="-38586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</a:rPr>
              <a:t>Other recent results regarding use of observations for NWP at ECMWF</a:t>
            </a:r>
          </a:p>
          <a:p>
            <a:pPr marL="385865" indent="-38586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GB" sz="1800" dirty="0">
              <a:solidFill>
                <a:srgbClr val="FF0000"/>
              </a:solidFill>
            </a:endParaRPr>
          </a:p>
          <a:p>
            <a:pPr marL="385865" indent="-38586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</a:rPr>
              <a:t>Some specific GODEX requests from ECMWF staff</a:t>
            </a:r>
          </a:p>
          <a:p>
            <a:pPr marL="385865" indent="-38586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GB" sz="1800" dirty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en-GB" sz="1800" dirty="0"/>
              <a:t>Part 2 of ECMWF status report later this afternoon:</a:t>
            </a:r>
          </a:p>
          <a:p>
            <a:pPr indent="0">
              <a:buNone/>
            </a:pPr>
            <a:r>
              <a:rPr lang="en-GB" sz="1800" dirty="0"/>
              <a:t>Data reception, observation issues, BUFR migration, snow, WIGOS … – </a:t>
            </a:r>
            <a:r>
              <a:rPr lang="en-GB" sz="1800" dirty="0" err="1"/>
              <a:t>Ioannis</a:t>
            </a:r>
            <a:r>
              <a:rPr lang="en-GB" sz="1800" dirty="0"/>
              <a:t> </a:t>
            </a:r>
            <a:r>
              <a:rPr lang="en-GB" sz="1800" dirty="0" err="1"/>
              <a:t>Mallas</a:t>
            </a:r>
            <a:endParaRPr lang="en-GB" sz="1800" dirty="0"/>
          </a:p>
          <a:p>
            <a:pPr indent="0">
              <a:buNone/>
            </a:pPr>
            <a:endParaRPr lang="en-GB" sz="1800" dirty="0"/>
          </a:p>
          <a:p>
            <a:pPr indent="0">
              <a:buNone/>
            </a:pPr>
            <a:endParaRPr lang="en-GB" sz="1800" dirty="0"/>
          </a:p>
          <a:p>
            <a:pPr marL="385865" indent="-38586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08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62B5F9-C1CB-4E4E-ACB0-2B88F9A2BE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7457" y="1431660"/>
            <a:ext cx="4180817" cy="3740474"/>
          </a:xfrm>
        </p:spPr>
        <p:txBody>
          <a:bodyPr/>
          <a:lstStyle/>
          <a:p>
            <a:pPr indent="0">
              <a:buNone/>
            </a:pPr>
            <a:endParaRPr lang="en-GB" dirty="0"/>
          </a:p>
          <a:p>
            <a:pPr indent="0">
              <a:buNone/>
            </a:pPr>
            <a:r>
              <a:rPr lang="en-GB" sz="1600" dirty="0"/>
              <a:t>IASI: 191 channels from which 10 WV channels</a:t>
            </a:r>
          </a:p>
          <a:p>
            <a:pPr indent="0">
              <a:buNone/>
            </a:pPr>
            <a:r>
              <a:rPr lang="en-GB" sz="1600" dirty="0" err="1"/>
              <a:t>CrIS</a:t>
            </a:r>
            <a:r>
              <a:rPr lang="en-GB" sz="1600" dirty="0"/>
              <a:t>: 118 channels from which 7 WV channels</a:t>
            </a:r>
          </a:p>
          <a:p>
            <a:pPr indent="0">
              <a:buNone/>
            </a:pPr>
            <a:r>
              <a:rPr lang="en-GB" sz="1600" dirty="0"/>
              <a:t>AIRS: 136 channels from which 7 WV channels</a:t>
            </a:r>
          </a:p>
          <a:p>
            <a:pPr marL="270072" lvl="1" indent="0">
              <a:buNone/>
            </a:pPr>
            <a:endParaRPr lang="en-GB" sz="1600" b="1" dirty="0"/>
          </a:p>
          <a:p>
            <a:pPr marL="270072" lvl="1" indent="0">
              <a:buNone/>
            </a:pPr>
            <a:r>
              <a:rPr lang="en-GB" sz="1600" b="1" dirty="0"/>
              <a:t>CTL </a:t>
            </a:r>
            <a:r>
              <a:rPr lang="en-GB" sz="1600" dirty="0"/>
              <a:t>(100%): Conventional + AMSU-A </a:t>
            </a:r>
          </a:p>
          <a:p>
            <a:pPr marL="270072" lvl="1" indent="0">
              <a:buNone/>
            </a:pPr>
            <a:r>
              <a:rPr lang="en-GB" sz="1600" b="1" dirty="0" err="1"/>
              <a:t>HyIR</a:t>
            </a:r>
            <a:r>
              <a:rPr lang="en-GB" sz="1600" dirty="0"/>
              <a:t>: CTL + 2 IASI + </a:t>
            </a:r>
            <a:r>
              <a:rPr lang="en-GB" sz="1600" dirty="0" err="1"/>
              <a:t>CrIS</a:t>
            </a:r>
            <a:r>
              <a:rPr lang="en-GB" sz="1600" dirty="0"/>
              <a:t> + AIRS</a:t>
            </a:r>
          </a:p>
          <a:p>
            <a:pPr marL="270072" lvl="1" indent="0">
              <a:buNone/>
            </a:pPr>
            <a:r>
              <a:rPr lang="en-GB" sz="1600" b="1" dirty="0" err="1">
                <a:solidFill>
                  <a:srgbClr val="FF0000"/>
                </a:solidFill>
              </a:rPr>
              <a:t>HyIR</a:t>
            </a:r>
            <a:r>
              <a:rPr lang="en-GB" sz="1600" b="1" dirty="0">
                <a:solidFill>
                  <a:srgbClr val="FF0000"/>
                </a:solidFill>
              </a:rPr>
              <a:t> without WV channels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E7ABE-550C-4805-A687-8C607EBD6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/>
            <a:fld id="{E4AB80EA-DB86-D849-B86F-15DAF31F0474}" type="slidenum">
              <a:rPr lang="en-US">
                <a:latin typeface="Arial"/>
              </a:rPr>
              <a:pPr defTabSz="342991"/>
              <a:t>20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ED8B5-66DA-4BA8-9130-8BA41F63C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91"/>
            <a:r>
              <a:rPr lang="en-US">
                <a:latin typeface="Arial"/>
              </a:rPr>
              <a:t>European Centre for Medium-Range Weather Forecasts</a:t>
            </a:r>
            <a:endParaRPr lang="en-US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DB942B-9750-4F5E-9A18-268E2E4A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028" y="1369466"/>
            <a:ext cx="3794319" cy="42159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CA5901E-54B7-4B1F-94B1-288C79701F89}"/>
              </a:ext>
            </a:extLst>
          </p:cNvPr>
          <p:cNvGrpSpPr/>
          <p:nvPr/>
        </p:nvGrpSpPr>
        <p:grpSpPr>
          <a:xfrm>
            <a:off x="7322415" y="1281619"/>
            <a:ext cx="1184940" cy="300082"/>
            <a:chOff x="9771436" y="566570"/>
            <a:chExt cx="1579509" cy="4000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6470CDD-B67D-4D34-9BA7-B5078C513D87}"/>
                </a:ext>
              </a:extLst>
            </p:cNvPr>
            <p:cNvSpPr txBox="1"/>
            <p:nvPr/>
          </p:nvSpPr>
          <p:spPr>
            <a:xfrm>
              <a:off x="9771436" y="566570"/>
              <a:ext cx="1579509" cy="4000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342991"/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Good 	Bad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CD614E62-E962-424F-9790-74255F116C39}"/>
                </a:ext>
              </a:extLst>
            </p:cNvPr>
            <p:cNvCxnSpPr/>
            <p:nvPr/>
          </p:nvCxnSpPr>
          <p:spPr>
            <a:xfrm flipH="1">
              <a:off x="10239445" y="889155"/>
              <a:ext cx="352320" cy="31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929755C7-30C5-4F63-A3B7-BE9F8ABB2E4C}"/>
                </a:ext>
              </a:extLst>
            </p:cNvPr>
            <p:cNvCxnSpPr/>
            <p:nvPr/>
          </p:nvCxnSpPr>
          <p:spPr>
            <a:xfrm>
              <a:off x="10629082" y="892267"/>
              <a:ext cx="335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70F0F4-12EF-43AC-A8A9-C667847E2891}"/>
              </a:ext>
            </a:extLst>
          </p:cNvPr>
          <p:cNvSpPr txBox="1"/>
          <p:nvPr/>
        </p:nvSpPr>
        <p:spPr>
          <a:xfrm>
            <a:off x="6448633" y="1023639"/>
            <a:ext cx="20532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91"/>
            <a:r>
              <a:rPr lang="en-GB" sz="1350" b="1" u="sng" dirty="0">
                <a:solidFill>
                  <a:prstClr val="black"/>
                </a:solidFill>
                <a:latin typeface="Arial"/>
              </a:rPr>
              <a:t>Wind, global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1A12CB-6AFA-4925-A8F5-A6A9C1FF5123}"/>
              </a:ext>
            </a:extLst>
          </p:cNvPr>
          <p:cNvSpPr txBox="1"/>
          <p:nvPr/>
        </p:nvSpPr>
        <p:spPr>
          <a:xfrm>
            <a:off x="992860" y="4530177"/>
            <a:ext cx="3610284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342991"/>
            <a:r>
              <a:rPr lang="en-GB" sz="1600" b="1" dirty="0">
                <a:solidFill>
                  <a:prstClr val="black"/>
                </a:solidFill>
                <a:latin typeface="Arial"/>
              </a:rPr>
              <a:t>Significant amount of wind tracing </a:t>
            </a:r>
          </a:p>
          <a:p>
            <a:pPr defTabSz="342991"/>
            <a:r>
              <a:rPr lang="en-GB" sz="1600" b="1" dirty="0">
                <a:solidFill>
                  <a:prstClr val="black"/>
                </a:solidFill>
                <a:latin typeface="Arial"/>
              </a:rPr>
              <a:t>comes from the WV channels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0173B-0724-4D47-8DC8-E67ECA47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57" y="366182"/>
            <a:ext cx="7524159" cy="369332"/>
          </a:xfrm>
        </p:spPr>
        <p:txBody>
          <a:bodyPr/>
          <a:lstStyle/>
          <a:p>
            <a:r>
              <a:rPr lang="en-GB" sz="2400" dirty="0"/>
              <a:t>Where the wind tracing information is coming from </a:t>
            </a:r>
          </a:p>
        </p:txBody>
      </p:sp>
    </p:spTree>
    <p:extLst>
      <p:ext uri="{BB962C8B-B14F-4D97-AF65-F5344CB8AC3E}">
        <p14:creationId xmlns:p14="http://schemas.microsoft.com/office/powerpoint/2010/main" val="2977064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0173B-0724-4D47-8DC8-E67ECA47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Impact on wind in full observing system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62B5F9-C1CB-4E4E-ACB0-2B88F9A2BE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909" y="1558763"/>
            <a:ext cx="3929044" cy="3740474"/>
          </a:xfrm>
        </p:spPr>
        <p:txBody>
          <a:bodyPr/>
          <a:lstStyle/>
          <a:p>
            <a:pPr indent="0">
              <a:buNone/>
            </a:pPr>
            <a:r>
              <a:rPr lang="en-GB" sz="1800" dirty="0"/>
              <a:t>Experiment setup</a:t>
            </a:r>
          </a:p>
          <a:p>
            <a:pPr lvl="1"/>
            <a:r>
              <a:rPr lang="en-GB" sz="1800" dirty="0"/>
              <a:t>Cycle 45r1</a:t>
            </a:r>
          </a:p>
          <a:p>
            <a:pPr lvl="1"/>
            <a:r>
              <a:rPr lang="en-GB" sz="1800" dirty="0"/>
              <a:t>1.6-31.8.2017</a:t>
            </a:r>
          </a:p>
          <a:p>
            <a:pPr lvl="1"/>
            <a:endParaRPr lang="en-GB" sz="1600" dirty="0"/>
          </a:p>
          <a:p>
            <a:pPr indent="-202554">
              <a:buNone/>
            </a:pPr>
            <a:r>
              <a:rPr lang="en-GB" sz="1750" b="1" dirty="0"/>
              <a:t>CTL </a:t>
            </a:r>
            <a:r>
              <a:rPr lang="en-GB" sz="1750" dirty="0"/>
              <a:t>(100%): </a:t>
            </a:r>
            <a:r>
              <a:rPr lang="en-GB" sz="1750" u="sng" dirty="0"/>
              <a:t>Full observing system</a:t>
            </a:r>
            <a:r>
              <a:rPr lang="en-GB" sz="1750" dirty="0"/>
              <a:t>, IASI as in operations</a:t>
            </a:r>
          </a:p>
          <a:p>
            <a:pPr indent="-202554">
              <a:buNone/>
            </a:pPr>
            <a:r>
              <a:rPr lang="en-GB" sz="1750" b="1" dirty="0"/>
              <a:t>EXP</a:t>
            </a:r>
            <a:r>
              <a:rPr lang="en-GB" sz="1750" dirty="0"/>
              <a:t>: Full observing system, IASI with additional WV channels and updated 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E7ABE-550C-4805-A687-8C607EBD6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/>
            <a:fld id="{E4AB80EA-DB86-D849-B86F-15DAF31F0474}" type="slidenum">
              <a:rPr lang="en-US">
                <a:latin typeface="Arial"/>
              </a:rPr>
              <a:pPr defTabSz="342991"/>
              <a:t>21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ED8B5-66DA-4BA8-9130-8BA41F63C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91"/>
            <a:r>
              <a:rPr lang="en-US">
                <a:latin typeface="Arial"/>
              </a:rPr>
              <a:t>European Centre for Medium-Range Weather Forecasts</a:t>
            </a:r>
            <a:endParaRPr lang="en-US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DB942B-9750-4F5E-9A18-268E2E4A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028" y="1369466"/>
            <a:ext cx="3794319" cy="42159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CA5901E-54B7-4B1F-94B1-288C79701F89}"/>
              </a:ext>
            </a:extLst>
          </p:cNvPr>
          <p:cNvGrpSpPr/>
          <p:nvPr/>
        </p:nvGrpSpPr>
        <p:grpSpPr>
          <a:xfrm>
            <a:off x="7322415" y="1281619"/>
            <a:ext cx="1184940" cy="300082"/>
            <a:chOff x="9771436" y="566570"/>
            <a:chExt cx="1579509" cy="4000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6470CDD-B67D-4D34-9BA7-B5078C513D87}"/>
                </a:ext>
              </a:extLst>
            </p:cNvPr>
            <p:cNvSpPr txBox="1"/>
            <p:nvPr/>
          </p:nvSpPr>
          <p:spPr>
            <a:xfrm>
              <a:off x="9771436" y="566570"/>
              <a:ext cx="1579509" cy="4000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342991"/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Good 	Bad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CD614E62-E962-424F-9790-74255F116C39}"/>
                </a:ext>
              </a:extLst>
            </p:cNvPr>
            <p:cNvCxnSpPr/>
            <p:nvPr/>
          </p:nvCxnSpPr>
          <p:spPr>
            <a:xfrm flipH="1">
              <a:off x="10239445" y="889155"/>
              <a:ext cx="352320" cy="31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929755C7-30C5-4F63-A3B7-BE9F8ABB2E4C}"/>
                </a:ext>
              </a:extLst>
            </p:cNvPr>
            <p:cNvCxnSpPr/>
            <p:nvPr/>
          </p:nvCxnSpPr>
          <p:spPr>
            <a:xfrm>
              <a:off x="10629082" y="892267"/>
              <a:ext cx="335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70F0F4-12EF-43AC-A8A9-C667847E2891}"/>
              </a:ext>
            </a:extLst>
          </p:cNvPr>
          <p:cNvSpPr txBox="1"/>
          <p:nvPr/>
        </p:nvSpPr>
        <p:spPr>
          <a:xfrm>
            <a:off x="6448633" y="1023639"/>
            <a:ext cx="20532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91"/>
            <a:r>
              <a:rPr lang="en-GB" sz="1350" b="1" u="sng" dirty="0">
                <a:solidFill>
                  <a:prstClr val="black"/>
                </a:solidFill>
                <a:latin typeface="Arial"/>
              </a:rPr>
              <a:t>Wind, tropics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2F1934-9E2B-4750-B674-0901B03C2437}"/>
              </a:ext>
            </a:extLst>
          </p:cNvPr>
          <p:cNvSpPr txBox="1"/>
          <p:nvPr/>
        </p:nvSpPr>
        <p:spPr>
          <a:xfrm>
            <a:off x="654909" y="4505464"/>
            <a:ext cx="3786614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342991"/>
            <a:r>
              <a:rPr lang="en-GB" sz="1600" b="1" dirty="0">
                <a:solidFill>
                  <a:prstClr val="black"/>
                </a:solidFill>
                <a:latin typeface="Arial"/>
              </a:rPr>
              <a:t>Adding more WV channels increases</a:t>
            </a:r>
          </a:p>
          <a:p>
            <a:pPr defTabSz="342991"/>
            <a:r>
              <a:rPr lang="en-GB" sz="1600" b="1" dirty="0">
                <a:solidFill>
                  <a:prstClr val="black"/>
                </a:solidFill>
                <a:latin typeface="Arial"/>
              </a:rPr>
              <a:t>the wind tracing </a:t>
            </a:r>
          </a:p>
        </p:txBody>
      </p:sp>
    </p:spTree>
    <p:extLst>
      <p:ext uri="{BB962C8B-B14F-4D97-AF65-F5344CB8AC3E}">
        <p14:creationId xmlns:p14="http://schemas.microsoft.com/office/powerpoint/2010/main" val="62087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3D47136-8641-4FD0-B0ED-221B9736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62" y="717089"/>
            <a:ext cx="9199418" cy="99417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+mn-lt"/>
              </a:rPr>
              <a:t>Making better use of IR in cloudy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50DACE-575C-48AB-8948-FFAE73856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35" y="2033994"/>
            <a:ext cx="4257607" cy="3596380"/>
          </a:xfrm>
        </p:spPr>
        <p:txBody>
          <a:bodyPr>
            <a:normAutofit/>
          </a:bodyPr>
          <a:lstStyle/>
          <a:p>
            <a:r>
              <a:rPr lang="en-GB" dirty="0"/>
              <a:t>Continue to improve </a:t>
            </a:r>
            <a:r>
              <a:rPr lang="en-GB" b="1" dirty="0"/>
              <a:t>detection</a:t>
            </a:r>
            <a:r>
              <a:rPr lang="en-GB" dirty="0"/>
              <a:t> of clouds and aerosols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/>
          </a:p>
          <a:p>
            <a:r>
              <a:rPr lang="en-GB" dirty="0"/>
              <a:t>Using IR channels (high peaking) weakly affected by </a:t>
            </a:r>
            <a:r>
              <a:rPr lang="en-GB" b="1" dirty="0"/>
              <a:t>clouds in all-sky 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/>
          </a:p>
          <a:p>
            <a:r>
              <a:rPr lang="en-GB" dirty="0"/>
              <a:t>Using strongly affected window channels to provide </a:t>
            </a:r>
            <a:r>
              <a:rPr lang="en-GB" b="1" dirty="0"/>
              <a:t>cloud information</a:t>
            </a:r>
            <a:r>
              <a:rPr lang="en-GB" dirty="0"/>
              <a:t> complimentary to that provided by MW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72ECEB-E4FA-438A-BE30-37C99D154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59" y="3836762"/>
            <a:ext cx="3817088" cy="2081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2E2E51-7BB3-4DC1-B25A-2F470CD720C4}"/>
              </a:ext>
            </a:extLst>
          </p:cNvPr>
          <p:cNvSpPr txBox="1"/>
          <p:nvPr/>
        </p:nvSpPr>
        <p:spPr>
          <a:xfrm>
            <a:off x="4794004" y="3832183"/>
            <a:ext cx="365164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IR (10 micron) view of Super Typhoon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Mangkhut</a:t>
            </a:r>
            <a:endParaRPr lang="en-GB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4F1CAA-9774-4540-B2D5-411BF5C6A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 t="7952" r="968" b="52973"/>
          <a:stretch/>
        </p:blipFill>
        <p:spPr>
          <a:xfrm>
            <a:off x="4494664" y="1843761"/>
            <a:ext cx="4011383" cy="1990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D904DF-72FF-4911-9119-AE7EF7A19272}"/>
              </a:ext>
            </a:extLst>
          </p:cNvPr>
          <p:cNvSpPr txBox="1"/>
          <p:nvPr/>
        </p:nvSpPr>
        <p:spPr>
          <a:xfrm>
            <a:off x="5060471" y="1578760"/>
            <a:ext cx="312181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Aerosol contamination rejections for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</a:rPr>
              <a:t>IASi</a:t>
            </a:r>
            <a:endParaRPr lang="en-GB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6779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54F7FE-B99B-4AA8-A6FE-A803B0D68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84" y="3246427"/>
            <a:ext cx="3665857" cy="259483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3D47136-8641-4FD0-B0ED-221B9736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4" y="1106089"/>
            <a:ext cx="9199418" cy="994172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+mn-lt"/>
              </a:rPr>
              <a:t>Improve NWP forecasts by exploiting IR atmospheric composition information (for FC radiation calculations)</a:t>
            </a:r>
            <a:br>
              <a:rPr lang="en-GB" sz="2400" dirty="0">
                <a:solidFill>
                  <a:schemeClr val="accent1"/>
                </a:solidFill>
                <a:latin typeface="+mn-lt"/>
              </a:rPr>
            </a:br>
            <a:endParaRPr lang="en-GB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B43E33-2F92-4447-B4F7-14077F535F17}"/>
              </a:ext>
            </a:extLst>
          </p:cNvPr>
          <p:cNvSpPr txBox="1"/>
          <p:nvPr/>
        </p:nvSpPr>
        <p:spPr>
          <a:xfrm>
            <a:off x="319915" y="3762044"/>
            <a:ext cx="3810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Impact of ozone information from hyperspectral 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CCE7C4-FFF0-47E8-978A-863CB59C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5932"/>
          <a:stretch/>
        </p:blipFill>
        <p:spPr>
          <a:xfrm>
            <a:off x="448810" y="4039043"/>
            <a:ext cx="3508530" cy="1889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7FC76E-2515-4488-8C74-40AE68A89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5" y="1983115"/>
            <a:ext cx="3325333" cy="1720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E9DF38-AA11-4EEA-8A1F-A97445706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058284" y="4102891"/>
            <a:ext cx="289581" cy="3362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9F9F57-07D4-4FCD-97CC-4B17CC77E75C}"/>
              </a:ext>
            </a:extLst>
          </p:cNvPr>
          <p:cNvSpPr txBox="1"/>
          <p:nvPr/>
        </p:nvSpPr>
        <p:spPr>
          <a:xfrm>
            <a:off x="5714379" y="3248782"/>
            <a:ext cx="290425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CAMS May climatology (used in operations)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6F1766-D78C-43C3-9012-17EF037DD853}"/>
              </a:ext>
            </a:extLst>
          </p:cNvPr>
          <p:cNvSpPr txBox="1"/>
          <p:nvPr/>
        </p:nvSpPr>
        <p:spPr>
          <a:xfrm>
            <a:off x="272665" y="1983114"/>
            <a:ext cx="5149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Atmospheric composition from hyperspectral IR L1 radiances (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notably ozone and aerosols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) are a valuable source of real-time information that should be exploited to improve the accuracy of the NWP forecast radiation calculations (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and stop using  climatology!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61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0212" y="1112408"/>
            <a:ext cx="5903737" cy="277071"/>
          </a:xfrm>
        </p:spPr>
        <p:txBody>
          <a:bodyPr/>
          <a:lstStyle/>
          <a:p>
            <a:r>
              <a:rPr lang="en-GB" dirty="0"/>
              <a:t>Transition from GOES-13 to GOES-16 (GOES-EAST)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810211" y="4482377"/>
            <a:ext cx="7988784" cy="719153"/>
          </a:xfrm>
        </p:spPr>
        <p:txBody>
          <a:bodyPr/>
          <a:lstStyle/>
          <a:p>
            <a:r>
              <a:rPr lang="en-GB" sz="1600" dirty="0"/>
              <a:t>The official GOES-16 CSR product will be available in May 2019.</a:t>
            </a:r>
          </a:p>
          <a:p>
            <a:r>
              <a:rPr lang="en-GB" sz="1600" dirty="0"/>
              <a:t>NOAA/NESDIS/STAR have provided an unofficial stream via ftp.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34474" y="2085075"/>
            <a:ext cx="7052160" cy="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20190" y="1949858"/>
            <a:ext cx="0" cy="270434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86801" y="1949858"/>
            <a:ext cx="0" cy="270434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53412" y="1949858"/>
            <a:ext cx="0" cy="270434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20023" y="1949858"/>
            <a:ext cx="0" cy="270434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6633" y="1949858"/>
            <a:ext cx="0" cy="270434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2795" y="170540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2016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9723" y="170540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2017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6651" y="170540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2018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3578" y="170540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2019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40505" y="170540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2020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539722" y="1660091"/>
            <a:ext cx="0" cy="8339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80" y="2470980"/>
            <a:ext cx="1367284" cy="7690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8114" r="49173" b="6438"/>
          <a:stretch/>
        </p:blipFill>
        <p:spPr>
          <a:xfrm>
            <a:off x="4147974" y="2502821"/>
            <a:ext cx="1135131" cy="846619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598759" y="1668888"/>
            <a:ext cx="0" cy="8339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Multiply 29"/>
          <p:cNvSpPr/>
          <p:nvPr/>
        </p:nvSpPr>
        <p:spPr>
          <a:xfrm>
            <a:off x="4141167" y="2476831"/>
            <a:ext cx="998606" cy="954170"/>
          </a:xfrm>
          <a:prstGeom prst="mathMultiply">
            <a:avLst>
              <a:gd name="adj1" fmla="val 13151"/>
            </a:avLst>
          </a:prstGeom>
          <a:gradFill>
            <a:gsLst>
              <a:gs pos="0">
                <a:srgbClr val="C00000"/>
              </a:gs>
              <a:gs pos="100000">
                <a:schemeClr val="accent2">
                  <a:lumMod val="75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TextBox 30"/>
          <p:cNvSpPr txBox="1"/>
          <p:nvPr/>
        </p:nvSpPr>
        <p:spPr>
          <a:xfrm>
            <a:off x="1792367" y="3391309"/>
            <a:ext cx="16177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GOES-R launched</a:t>
            </a:r>
          </a:p>
          <a:p>
            <a:r>
              <a:rPr lang="en-GB" sz="1350" dirty="0"/>
              <a:t>Nov 2016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62907" y="3456991"/>
            <a:ext cx="15052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GOES-13 retired</a:t>
            </a:r>
          </a:p>
          <a:p>
            <a:r>
              <a:rPr lang="en-GB" sz="1350" dirty="0"/>
              <a:t>Jan 2018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405976" y="1668888"/>
            <a:ext cx="2254505" cy="2232371"/>
            <a:chOff x="8539077" y="939920"/>
            <a:chExt cx="3005224" cy="297571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523" y="1989353"/>
              <a:ext cx="1789454" cy="1010445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9361253" y="939920"/>
              <a:ext cx="0" cy="111162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539077" y="3238707"/>
              <a:ext cx="3005224" cy="6769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GOES-16 CSR officially available </a:t>
              </a:r>
              <a:r>
                <a:rPr lang="en-GB" sz="1350" b="1" dirty="0"/>
                <a:t>May 2019 (!)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671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491" y="944311"/>
            <a:ext cx="5643297" cy="277071"/>
          </a:xfrm>
        </p:spPr>
        <p:txBody>
          <a:bodyPr/>
          <a:lstStyle/>
          <a:p>
            <a:pPr algn="ctr"/>
            <a:r>
              <a:rPr lang="en-GB" dirty="0"/>
              <a:t>GOES-16 Clear Sky Radiance assimilation </a:t>
            </a:r>
            <a:r>
              <a:rPr lang="en-US" dirty="0"/>
              <a:t>radiances</a:t>
            </a:r>
            <a:br>
              <a:rPr lang="en-US" dirty="0"/>
            </a:br>
            <a:r>
              <a:rPr lang="en-US" sz="1500" dirty="0"/>
              <a:t>Operational assimilation began on July 26</a:t>
            </a:r>
            <a:r>
              <a:rPr lang="en-US" sz="1500" baseline="30000" dirty="0"/>
              <a:t>th</a:t>
            </a:r>
            <a:r>
              <a:rPr lang="en-US" sz="1500" dirty="0"/>
              <a:t>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DEA5E5-B7D6-4F67-9172-2B1EEEF8F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38" y="1679673"/>
            <a:ext cx="5951205" cy="37582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0D19E3D-E5CE-4AA4-BC3F-813C7F0CF4D2}"/>
              </a:ext>
            </a:extLst>
          </p:cNvPr>
          <p:cNvCxnSpPr/>
          <p:nvPr/>
        </p:nvCxnSpPr>
        <p:spPr>
          <a:xfrm>
            <a:off x="1421398" y="1679674"/>
            <a:ext cx="1767476" cy="1488222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3A76160-901B-472B-B0AE-F74ACAB940F4}"/>
              </a:ext>
            </a:extLst>
          </p:cNvPr>
          <p:cNvSpPr/>
          <p:nvPr/>
        </p:nvSpPr>
        <p:spPr>
          <a:xfrm>
            <a:off x="2660754" y="3045873"/>
            <a:ext cx="1853602" cy="1795221"/>
          </a:xfrm>
          <a:prstGeom prst="ellipse">
            <a:avLst/>
          </a:prstGeom>
          <a:noFill/>
          <a:ln w="666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819832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3BBFDC-84CC-4939-A665-65A26BA4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Microwave Radiances and AMVs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26CC45-662A-48DB-BBC2-B9A6A0AA62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908" y="1025793"/>
            <a:ext cx="8390238" cy="4986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/>
              <a:t>New observations: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Operational assimilation of: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Met-11 and GOES-16 AMVs		→ 13 satellites/satellite combinations in operations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ATMS from NOAA-20				→ 19 MW instruments in operations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First glimpse at data from FY-3D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/>
              <a:t>All-sky developments: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Significant MW imager upgrade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Radiative transfer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Progress with IR and AMSU-A in all-sky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Correlated observation errors (MW imagers, IR all-sky)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GB" sz="16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/>
              <a:t>Treatment of biases and uncertainties: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Correlated observation errors for S-NPP ATMS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100" b="1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/>
          </a:p>
          <a:p>
            <a:pPr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A1FF1C-F0FE-4CD5-A60F-74161E44C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D7EB77-3456-44E0-A756-3A06E5158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36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677" y="543067"/>
            <a:ext cx="5903737" cy="369332"/>
          </a:xfrm>
        </p:spPr>
        <p:txBody>
          <a:bodyPr/>
          <a:lstStyle/>
          <a:p>
            <a:r>
              <a:rPr lang="en-US" sz="2400" dirty="0"/>
              <a:t>Overview of AMV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146677" y="1460842"/>
            <a:ext cx="6588652" cy="3381195"/>
          </a:xfrm>
        </p:spPr>
        <p:txBody>
          <a:bodyPr/>
          <a:lstStyle/>
          <a:p>
            <a:r>
              <a:rPr lang="en-US" sz="1600" dirty="0"/>
              <a:t>Meteosat-11 replaced Meteosat-10 (20</a:t>
            </a:r>
            <a:r>
              <a:rPr lang="en-US" sz="1600" baseline="30000" dirty="0"/>
              <a:t>th</a:t>
            </a:r>
            <a:r>
              <a:rPr lang="en-US" sz="1600" dirty="0"/>
              <a:t> Feb 2018)</a:t>
            </a:r>
          </a:p>
          <a:p>
            <a:endParaRPr lang="en-US" sz="1600" dirty="0"/>
          </a:p>
          <a:p>
            <a:r>
              <a:rPr lang="en-US" sz="1600" dirty="0"/>
              <a:t>Introduction of GOES-16</a:t>
            </a:r>
          </a:p>
          <a:p>
            <a:pPr lvl="1"/>
            <a:r>
              <a:rPr lang="en-US" sz="1600" dirty="0"/>
              <a:t>Data routinely received 15</a:t>
            </a:r>
            <a:r>
              <a:rPr lang="en-US" sz="1600" baseline="30000" dirty="0"/>
              <a:t>th</a:t>
            </a:r>
            <a:r>
              <a:rPr lang="en-US" sz="1600" dirty="0"/>
              <a:t> Dec 2017</a:t>
            </a:r>
          </a:p>
          <a:p>
            <a:pPr lvl="1"/>
            <a:r>
              <a:rPr lang="en-US" sz="1600" dirty="0"/>
              <a:t>Loss of GOES-13 on 2</a:t>
            </a:r>
            <a:r>
              <a:rPr lang="en-US" sz="1600" baseline="30000" dirty="0"/>
              <a:t>nd</a:t>
            </a:r>
            <a:r>
              <a:rPr lang="en-US" sz="1600" dirty="0"/>
              <a:t> Jan 2018</a:t>
            </a:r>
          </a:p>
          <a:p>
            <a:pPr lvl="1"/>
            <a:r>
              <a:rPr lang="en-US" sz="1600" dirty="0"/>
              <a:t>Monitoring 17</a:t>
            </a:r>
            <a:r>
              <a:rPr lang="en-US" sz="1600" baseline="30000" dirty="0"/>
              <a:t>th</a:t>
            </a:r>
            <a:r>
              <a:rPr lang="en-US" sz="1600" dirty="0"/>
              <a:t> April 2018</a:t>
            </a:r>
          </a:p>
          <a:p>
            <a:pPr lvl="1"/>
            <a:r>
              <a:rPr lang="en-US" sz="1600" dirty="0"/>
              <a:t>Activation 22</a:t>
            </a:r>
            <a:r>
              <a:rPr lang="en-US" sz="1600" baseline="30000" dirty="0"/>
              <a:t>nd</a:t>
            </a:r>
            <a:r>
              <a:rPr lang="en-US" sz="1600" dirty="0"/>
              <a:t> May 2018</a:t>
            </a:r>
          </a:p>
          <a:p>
            <a:endParaRPr lang="en-US" sz="1600" dirty="0"/>
          </a:p>
          <a:p>
            <a:r>
              <a:rPr lang="en-US" sz="1600" dirty="0"/>
              <a:t>Ongoing: investigating low level height assignment using model profiles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/>
            <a:fld id="{6B3B0B0F-E794-1244-9699-107C60B9C23A}" type="slidenum">
              <a:rPr lang="en-US">
                <a:latin typeface="Arial"/>
              </a:rPr>
              <a:pPr defTabSz="342991"/>
              <a:t>27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91"/>
            <a:r>
              <a:rPr lang="en-US">
                <a:latin typeface="Arial"/>
              </a:rPr>
              <a:t>European Centre for Medium-Range Weather Forecasts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319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22" y="360000"/>
            <a:ext cx="6596821" cy="369332"/>
          </a:xfrm>
        </p:spPr>
        <p:txBody>
          <a:bodyPr/>
          <a:lstStyle/>
          <a:p>
            <a:r>
              <a:rPr lang="en-GB" sz="2000" dirty="0"/>
              <a:t>GOES-16 AMV assimilation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620422" y="1558763"/>
            <a:ext cx="6875710" cy="3740474"/>
          </a:xfrm>
        </p:spPr>
        <p:txBody>
          <a:bodyPr/>
          <a:lstStyle/>
          <a:p>
            <a:r>
              <a:rPr lang="en-US" sz="1400" dirty="0"/>
              <a:t>Control: full observing system except AMVs in GOES-E position</a:t>
            </a:r>
          </a:p>
          <a:p>
            <a:r>
              <a:rPr lang="en-GB" sz="1400" dirty="0"/>
              <a:t>Initial attempt with bolder use of data showed negative impacts esp. high level tropics</a:t>
            </a:r>
          </a:p>
          <a:p>
            <a:r>
              <a:rPr lang="en-GB" sz="1400" dirty="0"/>
              <a:t>Tropics traditionally difficult area</a:t>
            </a:r>
          </a:p>
          <a:p>
            <a:r>
              <a:rPr lang="en-GB" sz="1400" dirty="0"/>
              <a:t>Restricting tropics above 200hPa removes negative signal</a:t>
            </a:r>
          </a:p>
          <a:p>
            <a:pPr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/>
            <a:fld id="{6B3B0B0F-E794-1244-9699-107C60B9C23A}" type="slidenum">
              <a:rPr lang="en-US">
                <a:latin typeface="Arial"/>
              </a:rPr>
              <a:pPr defTabSz="342991"/>
              <a:t>28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91"/>
            <a:r>
              <a:rPr lang="en-US" dirty="0">
                <a:latin typeface="Arial"/>
              </a:rPr>
              <a:t>European Centre for Medium-Range Weather Forecasts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94436" y="2887555"/>
            <a:ext cx="5624638" cy="2032290"/>
            <a:chOff x="372811" y="2698723"/>
            <a:chExt cx="7497565" cy="27090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2" b="8970"/>
            <a:stretch/>
          </p:blipFill>
          <p:spPr>
            <a:xfrm>
              <a:off x="372811" y="3171389"/>
              <a:ext cx="2699365" cy="1514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" t="6892" b="8970"/>
            <a:stretch/>
          </p:blipFill>
          <p:spPr>
            <a:xfrm>
              <a:off x="5382720" y="3171389"/>
              <a:ext cx="2487656" cy="15144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7" t="6363" b="8970"/>
            <a:stretch/>
          </p:blipFill>
          <p:spPr>
            <a:xfrm>
              <a:off x="2963370" y="3161864"/>
              <a:ext cx="2500241" cy="1524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35"/>
            <a:stretch/>
          </p:blipFill>
          <p:spPr>
            <a:xfrm>
              <a:off x="1837486" y="4847353"/>
              <a:ext cx="4440488" cy="2684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681526" y="3999755"/>
              <a:ext cx="1390650" cy="40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IR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96101" y="3999755"/>
              <a:ext cx="1390650" cy="40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WV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60008" y="3506479"/>
              <a:ext cx="1390650" cy="40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Vis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46820" y="2698723"/>
              <a:ext cx="4397498" cy="40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91"/>
              <a:r>
                <a:rPr lang="en-GB" sz="1350" b="1" dirty="0">
                  <a:solidFill>
                    <a:prstClr val="black"/>
                  </a:solidFill>
                  <a:latin typeface="Arial"/>
                </a:rPr>
                <a:t>Active</a:t>
              </a:r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 GOES-16 AMVs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11167" y="5069271"/>
              <a:ext cx="2004649" cy="33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91"/>
              <a:r>
                <a:rPr lang="en-GB" sz="1050" dirty="0">
                  <a:solidFill>
                    <a:prstClr val="black"/>
                  </a:solidFill>
                  <a:latin typeface="Arial"/>
                </a:rPr>
                <a:t>Number of  AMVs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398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22" y="360000"/>
            <a:ext cx="6423827" cy="369332"/>
          </a:xfrm>
        </p:spPr>
        <p:txBody>
          <a:bodyPr/>
          <a:lstStyle/>
          <a:p>
            <a:r>
              <a:rPr lang="en-GB" sz="2000" dirty="0"/>
              <a:t>GOES-16 AMVs: Positive impacts in SH and low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/>
            <a:fld id="{6B3B0B0F-E794-1244-9699-107C60B9C23A}" type="slidenum">
              <a:rPr lang="en-US">
                <a:latin typeface="Arial"/>
              </a:rPr>
              <a:pPr defTabSz="342991"/>
              <a:t>29</a:t>
            </a:fld>
            <a:endParaRPr lang="en-US" dirty="0">
              <a:latin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6822D11-29CA-5B44-AACC-ECB1AF37E023}"/>
              </a:ext>
            </a:extLst>
          </p:cNvPr>
          <p:cNvGrpSpPr/>
          <p:nvPr/>
        </p:nvGrpSpPr>
        <p:grpSpPr>
          <a:xfrm>
            <a:off x="6116789" y="1138386"/>
            <a:ext cx="599844" cy="4494452"/>
            <a:chOff x="7818589" y="1074886"/>
            <a:chExt cx="599844" cy="4494452"/>
          </a:xfrm>
        </p:grpSpPr>
        <p:sp>
          <p:nvSpPr>
            <p:cNvPr id="11" name="TextBox 10"/>
            <p:cNvSpPr txBox="1"/>
            <p:nvPr/>
          </p:nvSpPr>
          <p:spPr>
            <a:xfrm>
              <a:off x="7889961" y="1237047"/>
              <a:ext cx="5284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1000" dirty="0">
                  <a:solidFill>
                    <a:prstClr val="black"/>
                  </a:solidFill>
                  <a:latin typeface="Arial"/>
                </a:rPr>
                <a:t>0.04</a:t>
              </a:r>
              <a:endParaRPr lang="en-GB" sz="825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90123" y="2256768"/>
              <a:ext cx="5283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1000" dirty="0">
                  <a:solidFill>
                    <a:prstClr val="black"/>
                  </a:solidFill>
                  <a:latin typeface="Arial"/>
                </a:rPr>
                <a:t>0.02</a:t>
              </a:r>
              <a:endParaRPr lang="en-GB" sz="825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91033" y="3285412"/>
              <a:ext cx="5273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1000" dirty="0">
                  <a:solidFill>
                    <a:prstClr val="black"/>
                  </a:solidFill>
                  <a:latin typeface="Arial"/>
                </a:rPr>
                <a:t>0.00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90407" y="5323117"/>
              <a:ext cx="4712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825" dirty="0">
                  <a:solidFill>
                    <a:prstClr val="black"/>
                  </a:solidFill>
                  <a:latin typeface="Arial"/>
                </a:rPr>
                <a:t>-</a:t>
              </a:r>
              <a:r>
                <a:rPr lang="en-GB" sz="1000" dirty="0">
                  <a:solidFill>
                    <a:prstClr val="black"/>
                  </a:solidFill>
                  <a:latin typeface="Arial"/>
                </a:rPr>
                <a:t>0.04</a:t>
              </a:r>
              <a:endParaRPr lang="en-GB" sz="825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91034" y="4305909"/>
              <a:ext cx="5273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91"/>
              <a:r>
                <a:rPr lang="en-GB" sz="825" dirty="0">
                  <a:solidFill>
                    <a:prstClr val="black"/>
                  </a:solidFill>
                  <a:latin typeface="Arial"/>
                </a:rPr>
                <a:t>-</a:t>
              </a:r>
              <a:r>
                <a:rPr lang="en-GB" sz="1000" dirty="0">
                  <a:solidFill>
                    <a:prstClr val="black"/>
                  </a:solidFill>
                  <a:latin typeface="Arial"/>
                </a:rPr>
                <a:t>0.02</a:t>
              </a:r>
              <a:endParaRPr lang="en-GB" sz="825" dirty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V="1">
              <a:off x="7818589" y="1074886"/>
              <a:ext cx="0" cy="231707"/>
            </a:xfrm>
            <a:prstGeom prst="straightConnector1">
              <a:avLst/>
            </a:prstGeom>
            <a:ln>
              <a:solidFill>
                <a:srgbClr val="83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6116789" y="5512832"/>
            <a:ext cx="0" cy="240012"/>
          </a:xfrm>
          <a:prstGeom prst="straightConnector1">
            <a:avLst/>
          </a:prstGeom>
          <a:ln>
            <a:solidFill>
              <a:srgbClr val="00008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13A44D0-4ED8-9D4D-8641-C0CC1A70DD06}"/>
              </a:ext>
            </a:extLst>
          </p:cNvPr>
          <p:cNvGrpSpPr/>
          <p:nvPr/>
        </p:nvGrpSpPr>
        <p:grpSpPr>
          <a:xfrm>
            <a:off x="2570248" y="929084"/>
            <a:ext cx="4783883" cy="5058903"/>
            <a:chOff x="4297448" y="879355"/>
            <a:chExt cx="4783883" cy="50589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4" r="56572" b="56839"/>
            <a:stretch/>
          </p:blipFill>
          <p:spPr>
            <a:xfrm>
              <a:off x="4297448" y="3703628"/>
              <a:ext cx="2636191" cy="17234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8" t="8731" r="9370" b="7242"/>
            <a:stretch/>
          </p:blipFill>
          <p:spPr>
            <a:xfrm>
              <a:off x="7725329" y="1265909"/>
              <a:ext cx="172231" cy="43230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154733" y="2940727"/>
              <a:ext cx="926598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91"/>
              <a:r>
                <a:rPr lang="en-GB" sz="1050" dirty="0">
                  <a:solidFill>
                    <a:prstClr val="black"/>
                  </a:solidFill>
                  <a:latin typeface="Arial"/>
                </a:rPr>
                <a:t>Difference in RMS error normalised by RMS error of control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45985" y="1730599"/>
              <a:ext cx="249381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91"/>
              <a:r>
                <a:rPr lang="en-GB" sz="1350" dirty="0">
                  <a:solidFill>
                    <a:prstClr val="black"/>
                  </a:solidFill>
                  <a:latin typeface="Arial"/>
                </a:rPr>
                <a:t>Change in vector wind error</a:t>
              </a:r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7205804" y="5661259"/>
              <a:ext cx="12481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342991"/>
              <a:r>
                <a:rPr lang="en-GB" altLang="en-US" sz="1200" dirty="0">
                  <a:solidFill>
                    <a:srgbClr val="000083"/>
                  </a:solidFill>
                </a:rPr>
                <a:t>Improvement</a:t>
              </a: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7325807" y="879355"/>
              <a:ext cx="10358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342991"/>
              <a:r>
                <a:rPr lang="en-GB" altLang="en-US" sz="1200" dirty="0">
                  <a:solidFill>
                    <a:srgbClr val="830000"/>
                  </a:solidFill>
                </a:rPr>
                <a:t>Degradation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5469274" y="4720037"/>
              <a:ext cx="839663" cy="499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91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090F39C-B9FB-4346-B816-D5CC94C39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9" t="5223" r="14294" b="75549"/>
            <a:stretch/>
          </p:blipFill>
          <p:spPr>
            <a:xfrm>
              <a:off x="4368431" y="2008913"/>
              <a:ext cx="2525656" cy="1718223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5089334" y="2977629"/>
              <a:ext cx="1364812" cy="499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91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95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10211" y="936000"/>
            <a:ext cx="7901303" cy="4986000"/>
          </a:xfrm>
          <a:solidFill>
            <a:schemeClr val="bg1"/>
          </a:solidFill>
        </p:spPr>
        <p:txBody>
          <a:bodyPr/>
          <a:lstStyle/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 increased number of observations is assimilated (Infrared data over land, all-sky microwave over coastlines) 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Ocean and sea-ice models coupled in HRES forecast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(now consistent with ENS/SEAS5 setup)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Radiosondes drift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improved aircraft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temperature bias correction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Atmospheric model changes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warm-rain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convection) 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model uncertainty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SPPT scheme simulation becomes more ‘physical’, and the SKEB deactivation brings 2.5% cost savings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Changes to SPPT makes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EDA more reliable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consistent with ENS setup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new product,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lightning and probability of lightning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made available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Operational production is ~15% faster due to optimizations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Impact on scores: positive over the tropics, neutral over extra-tropics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40012" y="2967163"/>
            <a:ext cx="8803989" cy="21169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4BD1A5-3C74-9545-B33A-B72B912F22DA}"/>
              </a:ext>
            </a:extLst>
          </p:cNvPr>
          <p:cNvSpPr/>
          <p:nvPr/>
        </p:nvSpPr>
        <p:spPr>
          <a:xfrm>
            <a:off x="1035656" y="367695"/>
            <a:ext cx="3710503" cy="362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91" lvl="0" indent="-1191" defTabSz="342997">
              <a:lnSpc>
                <a:spcPts val="2101"/>
              </a:lnSpc>
              <a:defRPr/>
            </a:pPr>
            <a:r>
              <a:rPr lang="en-GB" sz="2000" dirty="0">
                <a:solidFill>
                  <a:srgbClr val="06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June 2018 (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CY45R1</a:t>
            </a:r>
            <a:r>
              <a:rPr lang="en-GB" sz="2000" dirty="0">
                <a:solidFill>
                  <a:srgbClr val="06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Highlights</a:t>
            </a:r>
            <a:endParaRPr lang="en-GB" sz="2000" dirty="0">
              <a:solidFill>
                <a:srgbClr val="1F3692"/>
              </a:solidFill>
              <a:latin typeface="Calibri" panose="020F0502020204030204" pitchFamily="34" charset="0"/>
              <a:ea typeface="ＭＳ Ｐゴシック" pitchFamily="-107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25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94" y="969338"/>
            <a:ext cx="3660883" cy="549462"/>
          </a:xfrm>
        </p:spPr>
        <p:txBody>
          <a:bodyPr/>
          <a:lstStyle/>
          <a:p>
            <a:r>
              <a:rPr lang="en-GB" dirty="0"/>
              <a:t>Assimilation experiment results – </a:t>
            </a:r>
            <a:br>
              <a:rPr lang="en-GB" dirty="0"/>
            </a:br>
            <a:r>
              <a:rPr lang="en-GB" dirty="0"/>
              <a:t>From three and half months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20339" y="1608015"/>
            <a:ext cx="4045317" cy="1926586"/>
          </a:xfrm>
        </p:spPr>
        <p:txBody>
          <a:bodyPr/>
          <a:lstStyle/>
          <a:p>
            <a:r>
              <a:rPr lang="en-GB" dirty="0"/>
              <a:t>Improved first guess fits to:</a:t>
            </a:r>
          </a:p>
          <a:p>
            <a:pPr lvl="1"/>
            <a:r>
              <a:rPr lang="en-GB" dirty="0"/>
              <a:t>Temperature observations (AMSU-A, </a:t>
            </a:r>
            <a:r>
              <a:rPr lang="en-GB" dirty="0" err="1"/>
              <a:t>CrIS</a:t>
            </a:r>
            <a:r>
              <a:rPr lang="en-GB" dirty="0"/>
              <a:t>, GPSRO)</a:t>
            </a:r>
          </a:p>
          <a:p>
            <a:pPr lvl="1"/>
            <a:r>
              <a:rPr lang="en-GB" dirty="0"/>
              <a:t>Humidity observations (MHS, GEO CSRs)</a:t>
            </a:r>
          </a:p>
          <a:p>
            <a:r>
              <a:rPr lang="en-GB" dirty="0"/>
              <a:t>Neutral to slightly positive forecast scores:</a:t>
            </a:r>
          </a:p>
          <a:p>
            <a:pPr lvl="1"/>
            <a:r>
              <a:rPr lang="en-GB" dirty="0"/>
              <a:t>Improved geopotential height forecasts, particularly in the stratosphere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58274" y="906877"/>
            <a:ext cx="13429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AMSU-A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88152" y="908658"/>
            <a:ext cx="13429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 err="1"/>
              <a:t>CrIS</a:t>
            </a:r>
            <a:endParaRPr lang="en-GB" sz="1350" dirty="0"/>
          </a:p>
        </p:txBody>
      </p:sp>
      <p:sp>
        <p:nvSpPr>
          <p:cNvPr id="48" name="TextBox 47"/>
          <p:cNvSpPr txBox="1"/>
          <p:nvPr/>
        </p:nvSpPr>
        <p:spPr>
          <a:xfrm>
            <a:off x="4872066" y="3367593"/>
            <a:ext cx="13429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GPSRO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56776" y="3367593"/>
            <a:ext cx="13429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3979CB-307A-4362-85D3-35D5F60F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116281"/>
            <a:ext cx="1824205" cy="2026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8EB157-ABC5-4F41-8445-730FF8B66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57" y="1116281"/>
            <a:ext cx="1824205" cy="2026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9E687E-BB41-4B88-80F1-5A46C42F7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3644664"/>
            <a:ext cx="1824205" cy="2026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EEAC8A-9F72-4620-A507-9D955A0A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457" y="3644664"/>
            <a:ext cx="1824205" cy="202689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678D9496-06E4-4538-BBCC-BCA4A1377344}"/>
              </a:ext>
            </a:extLst>
          </p:cNvPr>
          <p:cNvCxnSpPr>
            <a:cxnSpLocks/>
          </p:cNvCxnSpPr>
          <p:nvPr/>
        </p:nvCxnSpPr>
        <p:spPr>
          <a:xfrm flipH="1">
            <a:off x="5510733" y="3162065"/>
            <a:ext cx="4964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CCF6E31D-3892-4AF5-BD5C-88E6CDA3ADB8}"/>
              </a:ext>
            </a:extLst>
          </p:cNvPr>
          <p:cNvCxnSpPr>
            <a:cxnSpLocks/>
          </p:cNvCxnSpPr>
          <p:nvPr/>
        </p:nvCxnSpPr>
        <p:spPr>
          <a:xfrm>
            <a:off x="6007164" y="3162065"/>
            <a:ext cx="4723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964C07-5067-4882-B610-70267FACE8A0}"/>
              </a:ext>
            </a:extLst>
          </p:cNvPr>
          <p:cNvSpPr txBox="1"/>
          <p:nvPr/>
        </p:nvSpPr>
        <p:spPr>
          <a:xfrm>
            <a:off x="5518461" y="3189353"/>
            <a:ext cx="496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solidFill>
                  <a:srgbClr val="0070C0"/>
                </a:solidFill>
              </a:rPr>
              <a:t>Better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7CFCEAA-B48A-4ECB-BDCC-5FB6211CCD0E}"/>
              </a:ext>
            </a:extLst>
          </p:cNvPr>
          <p:cNvSpPr txBox="1"/>
          <p:nvPr/>
        </p:nvSpPr>
        <p:spPr>
          <a:xfrm>
            <a:off x="5983096" y="3189354"/>
            <a:ext cx="569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Worse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85D29D9F-99B7-48DE-A074-E24C916E77F0}"/>
              </a:ext>
            </a:extLst>
          </p:cNvPr>
          <p:cNvCxnSpPr>
            <a:cxnSpLocks/>
          </p:cNvCxnSpPr>
          <p:nvPr/>
        </p:nvCxnSpPr>
        <p:spPr>
          <a:xfrm flipH="1">
            <a:off x="7799551" y="3159177"/>
            <a:ext cx="4964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7ABF3122-DED8-4C2B-BFE0-237F7EEF3329}"/>
              </a:ext>
            </a:extLst>
          </p:cNvPr>
          <p:cNvCxnSpPr>
            <a:cxnSpLocks/>
          </p:cNvCxnSpPr>
          <p:nvPr/>
        </p:nvCxnSpPr>
        <p:spPr>
          <a:xfrm>
            <a:off x="8295983" y="3159177"/>
            <a:ext cx="4723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45B873-658B-49DC-8344-8918ADF279C0}"/>
              </a:ext>
            </a:extLst>
          </p:cNvPr>
          <p:cNvSpPr txBox="1"/>
          <p:nvPr/>
        </p:nvSpPr>
        <p:spPr>
          <a:xfrm>
            <a:off x="7807279" y="3186465"/>
            <a:ext cx="496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solidFill>
                  <a:srgbClr val="0070C0"/>
                </a:solidFill>
              </a:rPr>
              <a:t>Better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D9AA9A2-D82F-4EB3-9CB9-E7F9BD398174}"/>
              </a:ext>
            </a:extLst>
          </p:cNvPr>
          <p:cNvSpPr txBox="1"/>
          <p:nvPr/>
        </p:nvSpPr>
        <p:spPr>
          <a:xfrm>
            <a:off x="8271914" y="3186465"/>
            <a:ext cx="569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Worse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28BFAAF4-3504-42F3-BE7B-AC7267FB1CE8}"/>
              </a:ext>
            </a:extLst>
          </p:cNvPr>
          <p:cNvCxnSpPr>
            <a:cxnSpLocks/>
          </p:cNvCxnSpPr>
          <p:nvPr/>
        </p:nvCxnSpPr>
        <p:spPr>
          <a:xfrm flipH="1">
            <a:off x="5001670" y="5690449"/>
            <a:ext cx="4964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FE5C81C6-40C0-4AA4-B8AA-8B61172AB9D4}"/>
              </a:ext>
            </a:extLst>
          </p:cNvPr>
          <p:cNvCxnSpPr>
            <a:cxnSpLocks/>
          </p:cNvCxnSpPr>
          <p:nvPr/>
        </p:nvCxnSpPr>
        <p:spPr>
          <a:xfrm>
            <a:off x="5498101" y="5690449"/>
            <a:ext cx="4723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1E03937-FADE-4C7A-B9AD-9DDA2A5B70DD}"/>
              </a:ext>
            </a:extLst>
          </p:cNvPr>
          <p:cNvSpPr txBox="1"/>
          <p:nvPr/>
        </p:nvSpPr>
        <p:spPr>
          <a:xfrm>
            <a:off x="5009398" y="5717736"/>
            <a:ext cx="496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solidFill>
                  <a:srgbClr val="0070C0"/>
                </a:solidFill>
              </a:rPr>
              <a:t>Better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D3CE9C1-74E8-424D-B7BE-DB6D1FFFD1E8}"/>
              </a:ext>
            </a:extLst>
          </p:cNvPr>
          <p:cNvSpPr txBox="1"/>
          <p:nvPr/>
        </p:nvSpPr>
        <p:spPr>
          <a:xfrm>
            <a:off x="5474033" y="5717737"/>
            <a:ext cx="569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Worse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3874C77E-B039-465D-AC03-1D9F7943F427}"/>
              </a:ext>
            </a:extLst>
          </p:cNvPr>
          <p:cNvCxnSpPr>
            <a:cxnSpLocks/>
          </p:cNvCxnSpPr>
          <p:nvPr/>
        </p:nvCxnSpPr>
        <p:spPr>
          <a:xfrm flipH="1">
            <a:off x="7657800" y="5690448"/>
            <a:ext cx="4964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46A4C37B-51F7-409D-A84A-76E387201165}"/>
              </a:ext>
            </a:extLst>
          </p:cNvPr>
          <p:cNvCxnSpPr>
            <a:cxnSpLocks/>
          </p:cNvCxnSpPr>
          <p:nvPr/>
        </p:nvCxnSpPr>
        <p:spPr>
          <a:xfrm>
            <a:off x="8154232" y="5690448"/>
            <a:ext cx="4723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C70B0C2-0DE4-4320-BFF6-25DF91E25D10}"/>
              </a:ext>
            </a:extLst>
          </p:cNvPr>
          <p:cNvSpPr txBox="1"/>
          <p:nvPr/>
        </p:nvSpPr>
        <p:spPr>
          <a:xfrm>
            <a:off x="7665528" y="5717736"/>
            <a:ext cx="496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solidFill>
                  <a:srgbClr val="0070C0"/>
                </a:solidFill>
              </a:rPr>
              <a:t>Better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F9EBA49-35E2-462B-8484-BE88CFCBD86B}"/>
              </a:ext>
            </a:extLst>
          </p:cNvPr>
          <p:cNvSpPr txBox="1"/>
          <p:nvPr/>
        </p:nvSpPr>
        <p:spPr>
          <a:xfrm>
            <a:off x="8130163" y="5717736"/>
            <a:ext cx="569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Worse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CF2C32D-0E4D-4870-9814-173476200308}"/>
              </a:ext>
            </a:extLst>
          </p:cNvPr>
          <p:cNvGrpSpPr/>
          <p:nvPr/>
        </p:nvGrpSpPr>
        <p:grpSpPr>
          <a:xfrm>
            <a:off x="616743" y="3385128"/>
            <a:ext cx="3219052" cy="2203875"/>
            <a:chOff x="595999" y="3370519"/>
            <a:chExt cx="4290952" cy="2937735"/>
          </a:xfrm>
        </p:grpSpPr>
        <p:sp>
          <p:nvSpPr>
            <p:cNvPr id="20" name="TextBox 19"/>
            <p:cNvSpPr txBox="1"/>
            <p:nvPr/>
          </p:nvSpPr>
          <p:spPr>
            <a:xfrm>
              <a:off x="595999" y="3370519"/>
              <a:ext cx="4290952" cy="33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Change in RMSE of geopotential height forecasts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4181BC-E240-4555-85B8-7C283E1C7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259"/>
            <a:stretch/>
          </p:blipFill>
          <p:spPr>
            <a:xfrm>
              <a:off x="816915" y="3688687"/>
              <a:ext cx="3849121" cy="261956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C1C20A4-D732-4D60-B84D-1EAFD8F1F80F}"/>
              </a:ext>
            </a:extLst>
          </p:cNvPr>
          <p:cNvGrpSpPr/>
          <p:nvPr/>
        </p:nvGrpSpPr>
        <p:grpSpPr>
          <a:xfrm>
            <a:off x="3779575" y="4059766"/>
            <a:ext cx="586080" cy="936303"/>
            <a:chOff x="5038121" y="4269801"/>
            <a:chExt cx="781236" cy="124807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818A80D-F2D1-436B-B779-97E00451AD60}"/>
                </a:ext>
              </a:extLst>
            </p:cNvPr>
            <p:cNvSpPr txBox="1"/>
            <p:nvPr/>
          </p:nvSpPr>
          <p:spPr>
            <a:xfrm>
              <a:off x="5060139" y="4964026"/>
              <a:ext cx="661737" cy="55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 dirty="0">
                  <a:solidFill>
                    <a:srgbClr val="0070C0"/>
                  </a:solidFill>
                </a:rPr>
                <a:t>Better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F903416-5700-4572-843B-253BDDD98109}"/>
                </a:ext>
              </a:extLst>
            </p:cNvPr>
            <p:cNvSpPr txBox="1"/>
            <p:nvPr/>
          </p:nvSpPr>
          <p:spPr>
            <a:xfrm>
              <a:off x="5060139" y="4531059"/>
              <a:ext cx="759218" cy="33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FF0000"/>
                  </a:solidFill>
                </a:rPr>
                <a:t>Worse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70C332CD-07D5-4967-AA85-1A9F8B3A1F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8121" y="4269801"/>
              <a:ext cx="0" cy="5976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18D2C4C1-7A1C-4FF4-BA8B-62935C94886C}"/>
                </a:ext>
              </a:extLst>
            </p:cNvPr>
            <p:cNvCxnSpPr>
              <a:cxnSpLocks/>
            </p:cNvCxnSpPr>
            <p:nvPr/>
          </p:nvCxnSpPr>
          <p:spPr>
            <a:xfrm>
              <a:off x="5038121" y="4867473"/>
              <a:ext cx="0" cy="59767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Explosion: 14 Points 40">
            <a:extLst>
              <a:ext uri="{FF2B5EF4-FFF2-40B4-BE49-F238E27FC236}">
                <a16:creationId xmlns:a16="http://schemas.microsoft.com/office/drawing/2014/main" xmlns="" id="{9D2D4B5F-D738-4A4B-BA09-A2097E94FBA4}"/>
              </a:ext>
            </a:extLst>
          </p:cNvPr>
          <p:cNvSpPr/>
          <p:nvPr/>
        </p:nvSpPr>
        <p:spPr>
          <a:xfrm>
            <a:off x="2076749" y="2105031"/>
            <a:ext cx="5292483" cy="1812212"/>
          </a:xfrm>
          <a:prstGeom prst="irregularSeal2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C30DC92-F0E0-4A50-8364-E0638159FE42}"/>
              </a:ext>
            </a:extLst>
          </p:cNvPr>
          <p:cNvSpPr txBox="1"/>
          <p:nvPr/>
        </p:nvSpPr>
        <p:spPr>
          <a:xfrm>
            <a:off x="3343538" y="2696377"/>
            <a:ext cx="25447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srgbClr val="064E83"/>
                </a:solidFill>
              </a:rPr>
              <a:t>NOAA-20 ATMS assimilation switched on in operations from 22</a:t>
            </a:r>
            <a:r>
              <a:rPr lang="en-GB" sz="1350" baseline="30000" dirty="0">
                <a:solidFill>
                  <a:srgbClr val="064E83"/>
                </a:solidFill>
              </a:rPr>
              <a:t>nd</a:t>
            </a:r>
            <a:r>
              <a:rPr lang="en-GB" sz="1350" dirty="0">
                <a:solidFill>
                  <a:srgbClr val="064E83"/>
                </a:solidFill>
              </a:rPr>
              <a:t> May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F1C695-3B67-CD4E-B43A-DAADC2E574C4}"/>
              </a:ext>
            </a:extLst>
          </p:cNvPr>
          <p:cNvSpPr/>
          <p:nvPr/>
        </p:nvSpPr>
        <p:spPr>
          <a:xfrm>
            <a:off x="2627464" y="237177"/>
            <a:ext cx="2401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NOAA-20 ATMS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955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FD5463-7013-446F-A277-194410B7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22" y="1126651"/>
            <a:ext cx="7113556" cy="244414"/>
          </a:xfrm>
        </p:spPr>
        <p:txBody>
          <a:bodyPr/>
          <a:lstStyle/>
          <a:p>
            <a:r>
              <a:rPr lang="en-US" sz="2000" dirty="0"/>
              <a:t>All-sky and all-surface radiance assimilation 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DA5FF5-7AC5-43CE-A9DE-E6D9747921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20422" y="1935048"/>
            <a:ext cx="6127264" cy="3740474"/>
          </a:xfrm>
        </p:spPr>
        <p:txBody>
          <a:bodyPr/>
          <a:lstStyle/>
          <a:p>
            <a:r>
              <a:rPr lang="en-GB" sz="1400" dirty="0"/>
              <a:t>Planned additions to next IFS cycle  (March 2019):</a:t>
            </a:r>
          </a:p>
          <a:p>
            <a:pPr lvl="1"/>
            <a:r>
              <a:rPr lang="en-GB" sz="1400" dirty="0"/>
              <a:t>Good lower tropospheric impact from 150 and 166 GHz channels</a:t>
            </a:r>
          </a:p>
          <a:p>
            <a:r>
              <a:rPr lang="en-GB" sz="1400" dirty="0"/>
              <a:t>Observation error covariances for all-sky assimilation:</a:t>
            </a:r>
          </a:p>
          <a:p>
            <a:pPr lvl="1"/>
            <a:r>
              <a:rPr lang="en-GB" sz="1400" dirty="0"/>
              <a:t>Necessary to allow all-sky IR to have a decent impact</a:t>
            </a:r>
          </a:p>
          <a:p>
            <a:pPr lvl="1"/>
            <a:r>
              <a:rPr lang="en-GB" sz="1400" dirty="0"/>
              <a:t>All-sky imagers with error covariances: ~1% benefits to forecast scores</a:t>
            </a:r>
          </a:p>
          <a:p>
            <a:pPr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1949BA-D44A-467B-9299-9273679A8C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CB464C-6BB9-42AF-8F72-EC0613D8E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8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182A2-85B6-46DD-BD62-F9DD0291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59" y="314866"/>
            <a:ext cx="7126791" cy="473664"/>
          </a:xfrm>
        </p:spPr>
        <p:txBody>
          <a:bodyPr/>
          <a:lstStyle/>
          <a:p>
            <a:r>
              <a:rPr lang="en-GB" sz="2000" dirty="0"/>
              <a:t>All-sky assimilation:  Impact of 150 GHz and 166 GHz channels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8778706-B00D-4005-A603-16315F8E7AF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637154" y="1040229"/>
            <a:ext cx="3244463" cy="477603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927EB9-57B6-46F5-ACF0-009D6CD2F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C2C535-BC92-4A6C-8329-6B751356D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7" y="1843428"/>
            <a:ext cx="2063295" cy="1693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3B8F23-22A9-4333-B8D9-D97DB2F5E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452" y="1843427"/>
            <a:ext cx="2063295" cy="1693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745E9B-D994-46DC-B5D9-398C873C2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20" y="3716216"/>
            <a:ext cx="2063295" cy="16931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09ECB2-3416-45AB-B695-4DDC800FCDA6}"/>
              </a:ext>
            </a:extLst>
          </p:cNvPr>
          <p:cNvSpPr txBox="1"/>
          <p:nvPr/>
        </p:nvSpPr>
        <p:spPr>
          <a:xfrm>
            <a:off x="2738685" y="3955928"/>
            <a:ext cx="2686750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prstClr val="black"/>
                </a:solidFill>
              </a:rPr>
              <a:t>Lower-tropospheric moisture, temperature, winds improved at FG</a:t>
            </a:r>
          </a:p>
          <a:p>
            <a:endParaRPr lang="en-GB" sz="1050" dirty="0">
              <a:solidFill>
                <a:prstClr val="black"/>
              </a:solidFill>
            </a:endParaRPr>
          </a:p>
          <a:p>
            <a:r>
              <a:rPr lang="en-GB" sz="1050" dirty="0">
                <a:solidFill>
                  <a:prstClr val="black"/>
                </a:solidFill>
              </a:rPr>
              <a:t>Medium-range wind forecasts improved in SH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65D7686-FC87-48AE-B39D-D2AE34ED5ACF}"/>
              </a:ext>
            </a:extLst>
          </p:cNvPr>
          <p:cNvCxnSpPr>
            <a:cxnSpLocks/>
          </p:cNvCxnSpPr>
          <p:nvPr/>
        </p:nvCxnSpPr>
        <p:spPr>
          <a:xfrm flipH="1" flipV="1">
            <a:off x="1462040" y="3024230"/>
            <a:ext cx="2685934" cy="9316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E93A0C2-6FB3-4304-AF6B-39089FA8C978}"/>
              </a:ext>
            </a:extLst>
          </p:cNvPr>
          <p:cNvCxnSpPr>
            <a:cxnSpLocks/>
          </p:cNvCxnSpPr>
          <p:nvPr/>
        </p:nvCxnSpPr>
        <p:spPr>
          <a:xfrm flipH="1" flipV="1">
            <a:off x="3894359" y="3160548"/>
            <a:ext cx="1009273" cy="7953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46B8C3C-23EF-48A3-BB08-3471D3E66C59}"/>
              </a:ext>
            </a:extLst>
          </p:cNvPr>
          <p:cNvCxnSpPr>
            <a:cxnSpLocks/>
          </p:cNvCxnSpPr>
          <p:nvPr/>
        </p:nvCxnSpPr>
        <p:spPr>
          <a:xfrm flipH="1">
            <a:off x="1641542" y="4279847"/>
            <a:ext cx="1097143" cy="6311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CD0D4097-8227-4433-B7FC-D88E648DB02E}"/>
              </a:ext>
            </a:extLst>
          </p:cNvPr>
          <p:cNvCxnSpPr>
            <a:cxnSpLocks/>
          </p:cNvCxnSpPr>
          <p:nvPr/>
        </p:nvCxnSpPr>
        <p:spPr>
          <a:xfrm flipV="1">
            <a:off x="5318726" y="2999056"/>
            <a:ext cx="2148438" cy="15672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613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A1717-14CF-419E-9E38-4347A395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86" y="498734"/>
            <a:ext cx="5903737" cy="277071"/>
          </a:xfrm>
        </p:spPr>
        <p:txBody>
          <a:bodyPr/>
          <a:lstStyle/>
          <a:p>
            <a:r>
              <a:rPr lang="en-GB" sz="2000" dirty="0"/>
              <a:t>All-sky microwave error covariance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EF06586-1880-4DF5-804C-9B0A93CF9DC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01670" y="1029702"/>
            <a:ext cx="3291511" cy="48452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0A1DC2-8AEB-473B-878C-62301E6725D7}"/>
              </a:ext>
            </a:extLst>
          </p:cNvPr>
          <p:cNvSpPr txBox="1"/>
          <p:nvPr/>
        </p:nvSpPr>
        <p:spPr>
          <a:xfrm>
            <a:off x="541409" y="1120758"/>
            <a:ext cx="3264471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600" dirty="0"/>
              <a:t>Essential to good results:</a:t>
            </a:r>
          </a:p>
          <a:p>
            <a:pPr marL="557361" lvl="1" indent="-214370">
              <a:buFont typeface="Arial" panose="020B0604020202020204" pitchFamily="34" charset="0"/>
              <a:buChar char="•"/>
            </a:pPr>
            <a:r>
              <a:rPr lang="en-GB" sz="1600" dirty="0" err="1"/>
              <a:t>VarQC</a:t>
            </a:r>
            <a:r>
              <a:rPr lang="en-GB" sz="1600" dirty="0"/>
              <a:t> </a:t>
            </a:r>
          </a:p>
          <a:p>
            <a:pPr marL="557361" lvl="1" indent="-214370">
              <a:buFont typeface="Arial" panose="020B0604020202020204" pitchFamily="34" charset="0"/>
              <a:buChar char="•"/>
            </a:pPr>
            <a:r>
              <a:rPr lang="en-GB" sz="1600" dirty="0"/>
              <a:t>Eigenvalue truncation at 0.5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600" dirty="0"/>
              <a:t>Results: all-sky microwave imager impact increased, particularly at 500hPa and below</a:t>
            </a:r>
          </a:p>
          <a:p>
            <a:endParaRPr lang="en-GB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53217D-5595-4B61-80EE-24DD6FFA6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56" y="3827484"/>
            <a:ext cx="3800006" cy="2013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05A07-9003-41C8-A5D7-73F854D58F16}"/>
              </a:ext>
            </a:extLst>
          </p:cNvPr>
          <p:cNvSpPr txBox="1"/>
          <p:nvPr/>
        </p:nvSpPr>
        <p:spPr>
          <a:xfrm>
            <a:off x="4093988" y="1316526"/>
            <a:ext cx="18477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75000"/>
                  </a:schemeClr>
                </a:solidFill>
              </a:rPr>
              <a:t>Impact of implementing observation error covariances for GMI, AMSR2, SSMIS F17 (versus 45r1 control)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2EF09B-9EB7-46B6-AE1A-08FAD82E07FE}"/>
              </a:ext>
            </a:extLst>
          </p:cNvPr>
          <p:cNvSpPr txBox="1"/>
          <p:nvPr/>
        </p:nvSpPr>
        <p:spPr>
          <a:xfrm>
            <a:off x="1325447" y="3726832"/>
            <a:ext cx="415400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50" b="1" dirty="0">
                <a:solidFill>
                  <a:schemeClr val="tx2">
                    <a:lumMod val="75000"/>
                  </a:schemeClr>
                </a:solidFill>
              </a:rPr>
              <a:t>Total impact of microwave imagers versus no imager control</a:t>
            </a:r>
          </a:p>
          <a:p>
            <a:pPr algn="r"/>
            <a:endParaRPr lang="en-GB" sz="1050" b="1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94CE7C5-120F-4A24-9853-23E17ACDD12A}"/>
              </a:ext>
            </a:extLst>
          </p:cNvPr>
          <p:cNvCxnSpPr>
            <a:cxnSpLocks/>
          </p:cNvCxnSpPr>
          <p:nvPr/>
        </p:nvCxnSpPr>
        <p:spPr>
          <a:xfrm flipV="1">
            <a:off x="1547662" y="4735168"/>
            <a:ext cx="928097" cy="5669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1D5CD7D9-231B-4C49-94D9-C2D339581D88}"/>
              </a:ext>
            </a:extLst>
          </p:cNvPr>
          <p:cNvCxnSpPr>
            <a:cxnSpLocks/>
          </p:cNvCxnSpPr>
          <p:nvPr/>
        </p:nvCxnSpPr>
        <p:spPr>
          <a:xfrm flipV="1">
            <a:off x="1547662" y="4550917"/>
            <a:ext cx="744624" cy="942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280672-93A4-437D-B554-73E3B8161983}"/>
              </a:ext>
            </a:extLst>
          </p:cNvPr>
          <p:cNvSpPr txBox="1"/>
          <p:nvPr/>
        </p:nvSpPr>
        <p:spPr>
          <a:xfrm>
            <a:off x="536733" y="4441854"/>
            <a:ext cx="899822" cy="1223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solidFill>
                  <a:prstClr val="black"/>
                </a:solidFill>
              </a:rPr>
              <a:t>Without covariances (45r1)</a:t>
            </a:r>
          </a:p>
          <a:p>
            <a:pPr algn="r"/>
            <a:endParaRPr lang="en-GB" sz="1050" dirty="0">
              <a:solidFill>
                <a:prstClr val="black"/>
              </a:solidFill>
            </a:endParaRPr>
          </a:p>
          <a:p>
            <a:pPr algn="r"/>
            <a:endParaRPr lang="en-GB" sz="1050" dirty="0">
              <a:solidFill>
                <a:prstClr val="black"/>
              </a:solidFill>
            </a:endParaRPr>
          </a:p>
          <a:p>
            <a:pPr algn="r"/>
            <a:r>
              <a:rPr lang="en-GB" sz="1050" dirty="0">
                <a:solidFill>
                  <a:prstClr val="black"/>
                </a:solidFill>
              </a:rPr>
              <a:t>With covariances</a:t>
            </a:r>
          </a:p>
        </p:txBody>
      </p:sp>
    </p:spTree>
    <p:extLst>
      <p:ext uri="{BB962C8B-B14F-4D97-AF65-F5344CB8AC3E}">
        <p14:creationId xmlns:p14="http://schemas.microsoft.com/office/powerpoint/2010/main" val="1277727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649" y="544664"/>
            <a:ext cx="5903737" cy="369332"/>
          </a:xfrm>
        </p:spPr>
        <p:txBody>
          <a:bodyPr/>
          <a:lstStyle/>
          <a:p>
            <a:r>
              <a:rPr lang="en-GB" sz="2000" dirty="0"/>
              <a:t>Near future in situ observation 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212649" y="1648556"/>
            <a:ext cx="6992237" cy="3740474"/>
          </a:xfrm>
        </p:spPr>
        <p:txBody>
          <a:bodyPr/>
          <a:lstStyle/>
          <a:p>
            <a:r>
              <a:rPr lang="en-GB" sz="1600" dirty="0"/>
              <a:t>Surface data: assimilation of </a:t>
            </a:r>
            <a:r>
              <a:rPr lang="en-GB" sz="1600" b="1" dirty="0">
                <a:solidFill>
                  <a:srgbClr val="0070C0"/>
                </a:solidFill>
              </a:rPr>
              <a:t>T2m</a:t>
            </a:r>
            <a:r>
              <a:rPr lang="en-GB" sz="1600" dirty="0"/>
              <a:t>, RH2m (night), uv10m from land stations</a:t>
            </a:r>
          </a:p>
          <a:p>
            <a:r>
              <a:rPr lang="en-GB" sz="1600" dirty="0"/>
              <a:t>Test impact of </a:t>
            </a:r>
            <a:r>
              <a:rPr lang="en-GB" sz="1600" dirty="0" err="1"/>
              <a:t>HiRes</a:t>
            </a:r>
            <a:r>
              <a:rPr lang="en-GB" sz="1600" dirty="0"/>
              <a:t> dropsonde data on TCs</a:t>
            </a:r>
          </a:p>
          <a:p>
            <a:r>
              <a:rPr lang="en-GB" sz="1600" dirty="0"/>
              <a:t>Further work on radiosonde descent data</a:t>
            </a:r>
          </a:p>
          <a:p>
            <a:r>
              <a:rPr lang="en-GB" sz="1600" dirty="0"/>
              <a:t>Operational aspects including migration to BUFR and WIGOS identifiers</a:t>
            </a:r>
          </a:p>
          <a:p>
            <a:r>
              <a:rPr lang="en-GB" sz="1600" dirty="0"/>
              <a:t>Further ahead: MODE-S aircraft data?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17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C9293-59AA-4B36-99EC-97806321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Radiosonde descent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FF8D84-F044-426E-88B6-41C19FC92A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1848" y="829714"/>
            <a:ext cx="6697363" cy="3947228"/>
          </a:xfrm>
        </p:spPr>
        <p:txBody>
          <a:bodyPr/>
          <a:lstStyle/>
          <a:p>
            <a:r>
              <a:rPr lang="en-GB" sz="1600" dirty="0"/>
              <a:t>Germany, Finland and UK are producing descent data</a:t>
            </a:r>
          </a:p>
          <a:p>
            <a:r>
              <a:rPr lang="en-GB" sz="1600" dirty="0"/>
              <a:t>Have been processed in </a:t>
            </a:r>
            <a:r>
              <a:rPr lang="en-GB" sz="1600" dirty="0" err="1"/>
              <a:t>expts</a:t>
            </a:r>
            <a:r>
              <a:rPr lang="en-GB" sz="1600" dirty="0"/>
              <a:t> for January and June 2018</a:t>
            </a:r>
          </a:p>
          <a:p>
            <a:r>
              <a:rPr lang="en-GB" sz="1600" dirty="0"/>
              <a:t>Encouraging O-B statistics (</a:t>
            </a:r>
            <a:r>
              <a:rPr lang="en-GB" sz="1600" dirty="0">
                <a:solidFill>
                  <a:srgbClr val="FF0000"/>
                </a:solidFill>
              </a:rPr>
              <a:t>red – descent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But warm bias at upper levels (worse without parachute – Finland) </a:t>
            </a:r>
          </a:p>
          <a:p>
            <a:pPr lvl="1"/>
            <a:r>
              <a:rPr lang="en-GB" sz="1600" dirty="0"/>
              <a:t>Wind </a:t>
            </a:r>
            <a:r>
              <a:rPr lang="en-GB" sz="1600" dirty="0" err="1"/>
              <a:t>rms</a:t>
            </a:r>
            <a:r>
              <a:rPr lang="en-GB" sz="1600" dirty="0"/>
              <a:t>(O-B) smaller??  Descent oversmoothed or ascent </a:t>
            </a:r>
            <a:r>
              <a:rPr lang="en-GB" sz="1600" dirty="0" err="1"/>
              <a:t>undersmoothed</a:t>
            </a:r>
            <a:r>
              <a:rPr lang="en-GB" sz="1600" dirty="0"/>
              <a:t>?  (Filtered to remove pendulum motion.)</a:t>
            </a:r>
          </a:p>
          <a:p>
            <a:r>
              <a:rPr lang="en-GB" sz="1600" dirty="0"/>
              <a:t>Future</a:t>
            </a:r>
          </a:p>
          <a:p>
            <a:pPr lvl="1"/>
            <a:r>
              <a:rPr lang="en-GB" sz="1600" dirty="0"/>
              <a:t>Use new BUFR sequence</a:t>
            </a:r>
          </a:p>
          <a:p>
            <a:pPr lvl="1"/>
            <a:r>
              <a:rPr lang="en-GB" sz="1600" dirty="0"/>
              <a:t>Re-evaluate new, lighter RS41</a:t>
            </a:r>
          </a:p>
          <a:p>
            <a:pPr lvl="1"/>
            <a:r>
              <a:rPr lang="en-GB" sz="1600" dirty="0"/>
              <a:t>Specific rejections, processing?</a:t>
            </a:r>
          </a:p>
          <a:p>
            <a:pPr lvl="1"/>
            <a:r>
              <a:rPr lang="en-GB" sz="1600" dirty="0"/>
              <a:t>Assimilation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D3E3B5-2E71-4649-93F3-3EFDB0A13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715EAC-34CE-44C5-8DB1-CEA5F6E51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D92516-713F-4FB2-A176-63191808C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30"/>
          <a:stretch/>
        </p:blipFill>
        <p:spPr>
          <a:xfrm>
            <a:off x="3682313" y="2833467"/>
            <a:ext cx="5299885" cy="31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1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0" y="510485"/>
            <a:ext cx="5789202" cy="267991"/>
          </a:xfrm>
        </p:spPr>
        <p:txBody>
          <a:bodyPr/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Actively Sensed Observations plans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76541" y="1210861"/>
            <a:ext cx="6608028" cy="3905438"/>
          </a:xfrm>
          <a:solidFill>
            <a:schemeClr val="bg1"/>
          </a:solidFill>
        </p:spPr>
        <p:txBody>
          <a:bodyPr/>
          <a:lstStyle/>
          <a:p>
            <a:pPr indent="0">
              <a:buNone/>
            </a:pP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Use of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scatterometer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data in coupled atmosphere-ocean data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assimation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Monitor Aeolus DWL winds in operational suite, and assimilate if quality is OK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Assimilation of Sentinel-3B altimeter significant wave height, investigate assimilation of Sentinel-1 wave mode data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 and implement GPS-RO data from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-C </a:t>
            </a:r>
          </a:p>
          <a:p>
            <a:endParaRPr lang="en-GB" sz="1200" dirty="0">
              <a:solidFill>
                <a:schemeClr val="tx2"/>
              </a:solidFill>
            </a:endParaRPr>
          </a:p>
          <a:p>
            <a:endParaRPr lang="en-GB" sz="1200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09E03F-A5B2-D64A-B187-FFEEAD9CFF71}"/>
              </a:ext>
            </a:extLst>
          </p:cNvPr>
          <p:cNvSpPr txBox="1"/>
          <p:nvPr/>
        </p:nvSpPr>
        <p:spPr>
          <a:xfrm>
            <a:off x="676541" y="3787893"/>
            <a:ext cx="7750765" cy="214674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6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Introduce the many new </a:t>
            </a:r>
            <a:r>
              <a:rPr lang="en-GB" sz="2000" dirty="0" err="1">
                <a:solidFill>
                  <a:srgbClr val="06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scatterometer</a:t>
            </a:r>
            <a:r>
              <a:rPr lang="en-GB" sz="2000" dirty="0">
                <a:solidFill>
                  <a:srgbClr val="064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datasets available soon:</a:t>
            </a:r>
          </a:p>
          <a:p>
            <a:endParaRPr lang="en-GB" sz="2000" b="1" dirty="0">
              <a:solidFill>
                <a:srgbClr val="064E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4E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SCATSAT-1 (complete the assessment)</a:t>
            </a:r>
          </a:p>
          <a:p>
            <a:pPr marL="285750" indent="-285750" algn="just"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4E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CFOSAT: 29 October 2018</a:t>
            </a:r>
          </a:p>
          <a:p>
            <a:pPr marL="285750" indent="-285750" algn="just"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64E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Metop</a:t>
            </a:r>
            <a:r>
              <a:rPr lang="en-GB" sz="1600" dirty="0">
                <a:solidFill>
                  <a:srgbClr val="064E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-C: 6 November 2018</a:t>
            </a:r>
          </a:p>
          <a:p>
            <a:pPr marL="285750" indent="-285750" algn="just"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4E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HY-2B: November 2018</a:t>
            </a:r>
          </a:p>
          <a:p>
            <a:pPr marL="285750" indent="-285750" algn="just"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4E8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Oceansat-3: January 2019</a:t>
            </a:r>
          </a:p>
          <a:p>
            <a:pPr marL="214313" indent="-214313" algn="just">
              <a:buClr>
                <a:srgbClr val="990033"/>
              </a:buClr>
              <a:buFont typeface="Wingdings" panose="05000000000000000000" pitchFamily="2" charset="2"/>
              <a:buChar char="ü"/>
            </a:pPr>
            <a:endParaRPr lang="en-GB" sz="13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1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3154" y="1354609"/>
            <a:ext cx="6723366" cy="34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Impact on Ocean Salinity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5711" y="1687544"/>
            <a:ext cx="3630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C00000"/>
                </a:solidFill>
              </a:rPr>
              <a:t>SCATT versus  No SCATT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60342" y="1685003"/>
            <a:ext cx="12907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50" b="1" dirty="0">
                <a:solidFill>
                  <a:srgbClr val="C00000"/>
                </a:solidFill>
              </a:rPr>
              <a:t>Jan-Dec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63E731-8A89-4BE2-98D9-9ED510BCB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16753" r="8764" b="3209"/>
          <a:stretch/>
        </p:blipFill>
        <p:spPr bwMode="auto">
          <a:xfrm>
            <a:off x="124094" y="2086027"/>
            <a:ext cx="4588274" cy="2718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A5649C-5406-469F-86F8-829060EE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4" t="6648" r="9096"/>
          <a:stretch/>
        </p:blipFill>
        <p:spPr bwMode="auto">
          <a:xfrm>
            <a:off x="4712368" y="2112117"/>
            <a:ext cx="4253213" cy="2791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1DC8BF9-297C-4ABD-AC73-B9DF992D6CAC}"/>
              </a:ext>
            </a:extLst>
          </p:cNvPr>
          <p:cNvSpPr/>
          <p:nvPr/>
        </p:nvSpPr>
        <p:spPr>
          <a:xfrm>
            <a:off x="111737" y="536469"/>
            <a:ext cx="88414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081" algn="ctr">
              <a:buClr>
                <a:srgbClr val="990033"/>
              </a:buClr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Impact of ASCAT on a coupled system (CERA-SAT)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BDF9D3-D333-124E-A21E-4969A99CFD8E}"/>
              </a:ext>
            </a:extLst>
          </p:cNvPr>
          <p:cNvSpPr txBox="1"/>
          <p:nvPr/>
        </p:nvSpPr>
        <p:spPr>
          <a:xfrm>
            <a:off x="3200400" y="12727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67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62" y="306143"/>
            <a:ext cx="6261880" cy="276999"/>
          </a:xfrm>
        </p:spPr>
        <p:txBody>
          <a:bodyPr/>
          <a:lstStyle/>
          <a:p>
            <a:r>
              <a:rPr lang="en-US" sz="2400" dirty="0"/>
              <a:t>Aeolus Doppler wind Lidar mission status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57669" y="1410845"/>
            <a:ext cx="7484267" cy="3739500"/>
          </a:xfrm>
        </p:spPr>
        <p:txBody>
          <a:bodyPr/>
          <a:lstStyle/>
          <a:p>
            <a:r>
              <a:rPr lang="en-US" sz="1500" dirty="0"/>
              <a:t>Aeolus was launched on 22 August 2018</a:t>
            </a:r>
          </a:p>
          <a:p>
            <a:r>
              <a:rPr lang="en-US" sz="1500" b="1" dirty="0"/>
              <a:t>1</a:t>
            </a:r>
            <a:r>
              <a:rPr lang="en-US" sz="1500" b="1" baseline="30000" dirty="0"/>
              <a:t>st</a:t>
            </a:r>
            <a:r>
              <a:rPr lang="en-US" sz="1500" b="1" dirty="0"/>
              <a:t> Doppler wind lidar in space</a:t>
            </a:r>
            <a:endParaRPr lang="en-US" sz="1500" dirty="0"/>
          </a:p>
          <a:p>
            <a:r>
              <a:rPr lang="en-US" sz="1500" dirty="0"/>
              <a:t>Now in Commissioning Phase</a:t>
            </a:r>
          </a:p>
          <a:p>
            <a:pPr lvl="1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DBED4-7C2B-45DF-99F2-CC3C25FF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706" y="2111596"/>
            <a:ext cx="2781359" cy="37070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5FD2F2-EF24-48C1-809B-8BA76574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00288" y="1654671"/>
            <a:ext cx="3268308" cy="462087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295A93-DAAC-4B1E-A078-EF494CC064A7}"/>
              </a:ext>
            </a:extLst>
          </p:cNvPr>
          <p:cNvSpPr txBox="1"/>
          <p:nvPr/>
        </p:nvSpPr>
        <p:spPr>
          <a:xfrm>
            <a:off x="6021705" y="1072771"/>
            <a:ext cx="2799183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Thanks to ESA, Arianespace and the Aeolus team for Aeolus photos</a:t>
            </a:r>
          </a:p>
        </p:txBody>
      </p:sp>
    </p:spTree>
    <p:extLst>
      <p:ext uri="{BB962C8B-B14F-4D97-AF65-F5344CB8AC3E}">
        <p14:creationId xmlns:p14="http://schemas.microsoft.com/office/powerpoint/2010/main" val="121544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B5C059-7AA3-455C-A96A-B1BCD5A8E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fld id="{6B3B0B0F-E794-1244-9699-107C60B9C23A}" type="slidenum">
              <a:rPr lang="en-US">
                <a:latin typeface="Arial"/>
              </a:rPr>
              <a:pPr defTabSz="342900"/>
              <a:t>39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AE081E-3D42-4198-86F3-89FB5CE5C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00"/>
            <a:endParaRPr lang="en-US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1BDE2C1-0345-4D9F-9C8E-71209A6E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50" y="767443"/>
            <a:ext cx="7887811" cy="5233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221A83-F4FC-40A0-8A37-1BFCAA1B7914}"/>
              </a:ext>
            </a:extLst>
          </p:cNvPr>
          <p:cNvSpPr txBox="1"/>
          <p:nvPr/>
        </p:nvSpPr>
        <p:spPr>
          <a:xfrm>
            <a:off x="1283879" y="987881"/>
            <a:ext cx="48766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GB" sz="1500" dirty="0">
                <a:solidFill>
                  <a:prstClr val="white"/>
                </a:solidFill>
                <a:latin typeface="Arial"/>
              </a:rPr>
              <a:t>Real observations, both Rayleigh and Mie HLOS winds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38D391-CF92-4911-AF48-66CD3D1A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762" y="857250"/>
            <a:ext cx="1904048" cy="11706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2CE27A3-F8A8-4A9D-80DF-DE73F0D392D6}"/>
              </a:ext>
            </a:extLst>
          </p:cNvPr>
          <p:cNvSpPr txBox="1"/>
          <p:nvPr/>
        </p:nvSpPr>
        <p:spPr>
          <a:xfrm>
            <a:off x="8333101" y="4370521"/>
            <a:ext cx="11095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sz="1350" dirty="0">
                <a:solidFill>
                  <a:srgbClr val="00B050"/>
                </a:solidFill>
                <a:latin typeface="Arial"/>
              </a:rPr>
              <a:t>Digital elevation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E3DCF3-6DD7-4A39-ADED-1D7E26C82DD7}"/>
              </a:ext>
            </a:extLst>
          </p:cNvPr>
          <p:cNvSpPr txBox="1"/>
          <p:nvPr/>
        </p:nvSpPr>
        <p:spPr>
          <a:xfrm>
            <a:off x="7372351" y="5725333"/>
            <a:ext cx="1770459" cy="3000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GB" sz="1350" dirty="0">
                <a:solidFill>
                  <a:prstClr val="black"/>
                </a:solidFill>
                <a:latin typeface="Arial"/>
              </a:rPr>
              <a:t>From Mike Rennie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8547AB1-240C-A340-A1FD-A5493772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62" y="306143"/>
            <a:ext cx="6261880" cy="276999"/>
          </a:xfrm>
        </p:spPr>
        <p:txBody>
          <a:bodyPr/>
          <a:lstStyle/>
          <a:p>
            <a:r>
              <a:rPr lang="en-US" sz="2400" dirty="0"/>
              <a:t>Aeolus Doppler wind Lidar mission status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176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0638" y="2976351"/>
            <a:ext cx="4876490" cy="2737885"/>
            <a:chOff x="281907" y="2712684"/>
            <a:chExt cx="6675120" cy="38216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7" b="12079"/>
            <a:stretch/>
          </p:blipFill>
          <p:spPr>
            <a:xfrm>
              <a:off x="281907" y="2712684"/>
              <a:ext cx="6675120" cy="3821632"/>
            </a:xfrm>
            <a:prstGeom prst="rect">
              <a:avLst/>
            </a:prstGeom>
          </p:spPr>
        </p:pic>
        <p:sp>
          <p:nvSpPr>
            <p:cNvPr id="12" name="TextBox 11"/>
            <p:cNvSpPr txBox="1">
              <a:spLocks noChangeAspect="1"/>
            </p:cNvSpPr>
            <p:nvPr/>
          </p:nvSpPr>
          <p:spPr>
            <a:xfrm rot="20384141">
              <a:off x="3416312" y="4925819"/>
              <a:ext cx="744028" cy="323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75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320km</a:t>
              </a:r>
            </a:p>
          </p:txBody>
        </p:sp>
      </p:grpSp>
      <p:sp>
        <p:nvSpPr>
          <p:cNvPr id="39" name="CustomShape 2"/>
          <p:cNvSpPr/>
          <p:nvPr/>
        </p:nvSpPr>
        <p:spPr>
          <a:xfrm>
            <a:off x="7524160" y="5589023"/>
            <a:ext cx="1619342" cy="1615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spc="-1" dirty="0">
                <a:uFill>
                  <a:solidFill>
                    <a:srgbClr val="FFFFFF"/>
                  </a:solidFill>
                </a:uFill>
              </a:rPr>
              <a:t>In 45r1 radiosonde drift is taken into account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en-GB" dirty="0"/>
              <a:t>For radiosondes reporting their position at each level in </a:t>
            </a:r>
            <a:r>
              <a:rPr lang="en-GB" dirty="0">
                <a:solidFill>
                  <a:srgbClr val="FF0000"/>
                </a:solidFill>
              </a:rPr>
              <a:t>BUFR</a:t>
            </a:r>
            <a:r>
              <a:rPr lang="en-GB" dirty="0"/>
              <a:t> the horizontal drift is taken into account in the observation operator. </a:t>
            </a:r>
            <a:r>
              <a:rPr lang="en-GB" b="1" dirty="0"/>
              <a:t>This enables more accurate computation of innovations </a:t>
            </a:r>
            <a:r>
              <a:rPr lang="en-GB" dirty="0"/>
              <a:t>(by the time the </a:t>
            </a:r>
            <a:r>
              <a:rPr lang="en-GB" dirty="0" err="1"/>
              <a:t>radiosondes</a:t>
            </a:r>
            <a:r>
              <a:rPr lang="en-GB" dirty="0"/>
              <a:t> reach the stratosphere it is not uncommon to have drifted more than 300km from the launch position). This improves the analysis of temperature and wind, mostly at altitudes above 400 </a:t>
            </a:r>
            <a:r>
              <a:rPr lang="en-GB" dirty="0" err="1"/>
              <a:t>hPa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7" b="49835"/>
          <a:stretch/>
        </p:blipFill>
        <p:spPr>
          <a:xfrm>
            <a:off x="5171476" y="3226097"/>
            <a:ext cx="3634016" cy="2488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8819" y="2771981"/>
            <a:ext cx="4391670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RAOB O-B departures, Europe, Nov. 2016 – Feb. 2017 </a:t>
            </a:r>
          </a:p>
        </p:txBody>
      </p:sp>
    </p:spTree>
    <p:extLst>
      <p:ext uri="{BB962C8B-B14F-4D97-AF65-F5344CB8AC3E}">
        <p14:creationId xmlns:p14="http://schemas.microsoft.com/office/powerpoint/2010/main" val="3279496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88E834B-0C5C-4CC5-A6D3-1DA70F82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49" y="1127250"/>
            <a:ext cx="7975522" cy="276999"/>
          </a:xfrm>
        </p:spPr>
        <p:txBody>
          <a:bodyPr/>
          <a:lstStyle/>
          <a:p>
            <a:r>
              <a:rPr lang="en-GB" dirty="0"/>
              <a:t>What can we say today about Aeolus?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F998C0-2ECC-4A27-9561-638B826765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529" y="1626595"/>
            <a:ext cx="7524160" cy="3739500"/>
          </a:xfrm>
        </p:spPr>
        <p:txBody>
          <a:bodyPr/>
          <a:lstStyle/>
          <a:p>
            <a:pPr indent="0">
              <a:buNone/>
            </a:pPr>
            <a:r>
              <a:rPr lang="en-GB" b="1" dirty="0"/>
              <a:t>Timeline</a:t>
            </a:r>
          </a:p>
          <a:p>
            <a:r>
              <a:rPr lang="en-GB" dirty="0"/>
              <a:t>22 August 2018: successful launch</a:t>
            </a:r>
          </a:p>
          <a:p>
            <a:r>
              <a:rPr lang="en-GB" dirty="0"/>
              <a:t>2 September 2018: Laser switched on</a:t>
            </a:r>
          </a:p>
          <a:p>
            <a:r>
              <a:rPr lang="en-GB" dirty="0"/>
              <a:t>3 September 2018: first Level-2 wind product generated!</a:t>
            </a:r>
          </a:p>
          <a:p>
            <a:r>
              <a:rPr lang="en-GB" dirty="0"/>
              <a:t>In Orbit Commissioning Review coming up very soon.</a:t>
            </a:r>
          </a:p>
          <a:p>
            <a:pPr indent="0">
              <a:buNone/>
            </a:pPr>
            <a:r>
              <a:rPr lang="en-GB" b="1" dirty="0"/>
              <a:t>Status</a:t>
            </a:r>
          </a:p>
          <a:p>
            <a:r>
              <a:rPr lang="en-GB" dirty="0"/>
              <a:t>Measurement bias: currently found to be low and within the mission requirements.</a:t>
            </a:r>
          </a:p>
          <a:p>
            <a:r>
              <a:rPr lang="en-GB" dirty="0"/>
              <a:t>Random errors: mission requirements are not yet met, but that ECMWF consider the quality sufficient to start first impact studies exploiting the current data quality</a:t>
            </a:r>
          </a:p>
          <a:p>
            <a:r>
              <a:rPr lang="en-GB" dirty="0"/>
              <a:t>Timeliness: </a:t>
            </a:r>
            <a:r>
              <a:rPr lang="en-GB"/>
              <a:t>currently 2.0 </a:t>
            </a:r>
            <a:r>
              <a:rPr lang="en-GB" dirty="0"/>
              <a:t>hours to get Level-1 to ECMWF, L1 to L2 takes just 8 minutes.</a:t>
            </a:r>
          </a:p>
          <a:p>
            <a:pPr indent="0">
              <a:buNone/>
            </a:pPr>
            <a:r>
              <a:rPr lang="en-GB" b="1" dirty="0"/>
              <a:t>ECMWF</a:t>
            </a:r>
          </a:p>
          <a:p>
            <a:r>
              <a:rPr lang="en-GB" dirty="0"/>
              <a:t>Key role for ECMWF in Aeolus operational ground segment, generating Level-2 wind products and using NWP as a tool to establish the data quality early on in the mission.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AB8D58-48B5-4B62-89A6-1252251C5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398773-C5CE-4E06-9A27-EB166B14D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6D16E806-F5A8-4592-BA68-B43360C59939}"/>
              </a:ext>
            </a:extLst>
          </p:cNvPr>
          <p:cNvSpPr/>
          <p:nvPr/>
        </p:nvSpPr>
        <p:spPr>
          <a:xfrm>
            <a:off x="5741581" y="1879786"/>
            <a:ext cx="3110024" cy="15133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Looks encouraging at this early stage!</a:t>
            </a:r>
          </a:p>
          <a:p>
            <a:pPr algn="ctr"/>
            <a:r>
              <a:rPr lang="en-GB" sz="1350" dirty="0"/>
              <a:t>Goal is to assimilate operationally within 1 year of launch!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160C05-B927-4540-8753-FE463EE96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81" y="943476"/>
            <a:ext cx="2778919" cy="921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9185B14-CB70-D247-9740-283E490DBA87}"/>
              </a:ext>
            </a:extLst>
          </p:cNvPr>
          <p:cNvSpPr txBox="1">
            <a:spLocks/>
          </p:cNvSpPr>
          <p:nvPr/>
        </p:nvSpPr>
        <p:spPr>
          <a:xfrm>
            <a:off x="968862" y="306143"/>
            <a:ext cx="6261880" cy="276999"/>
          </a:xfrm>
          <a:prstGeom prst="rect">
            <a:avLst/>
          </a:prstGeom>
        </p:spPr>
        <p:txBody>
          <a:bodyPr lIns="0" tIns="0" rIns="0" bIns="0"/>
          <a:lstStyle>
            <a:lvl1pPr algn="l" defTabSz="3429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18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Aeolus Doppler wind Lidar mission status</a:t>
            </a:r>
            <a:r>
              <a:rPr lang="en-US" sz="2400" b="1"/>
              <a:t/>
            </a:r>
            <a:br>
              <a:rPr lang="en-US" sz="2400" b="1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2753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485" y="2039767"/>
            <a:ext cx="8247185" cy="1790700"/>
          </a:xfrm>
        </p:spPr>
        <p:txBody>
          <a:bodyPr>
            <a:noAutofit/>
          </a:bodyPr>
          <a:lstStyle/>
          <a:p>
            <a:pPr algn="l"/>
            <a:r>
              <a:rPr lang="en-GB" sz="2100" dirty="0">
                <a:solidFill>
                  <a:schemeClr val="tx1"/>
                </a:solidFill>
              </a:rPr>
              <a:t>		</a:t>
            </a:r>
            <a:r>
              <a:rPr lang="en-GB" sz="1500" b="1" dirty="0">
                <a:solidFill>
                  <a:schemeClr val="tx1"/>
                </a:solidFill>
              </a:rPr>
              <a:t>Previous Nature Run (2007)</a:t>
            </a:r>
            <a:r>
              <a:rPr lang="en-GB" sz="1500" dirty="0">
                <a:solidFill>
                  <a:schemeClr val="tx1"/>
                </a:solidFill>
              </a:rPr>
              <a:t/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Spectral resolution :  TL511 (39km) , 91 levels,  3 hourly archiving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Period: May 1, 2005 to June 1,2006. Daily SST and  ICE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/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		</a:t>
            </a:r>
            <a:r>
              <a:rPr lang="en-GB" sz="1500" b="1" dirty="0">
                <a:solidFill>
                  <a:schemeClr val="tx1"/>
                </a:solidFill>
              </a:rPr>
              <a:t>New Nature Run (2018)</a:t>
            </a:r>
            <a:r>
              <a:rPr lang="en-GB" sz="1500" dirty="0">
                <a:solidFill>
                  <a:schemeClr val="tx1"/>
                </a:solidFill>
              </a:rPr>
              <a:t/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Spectral resolution :  TCo1279 (9km), 137 levels,  3 hourly archiving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Period: September 29, 2015 to December 1, 2016. Daily SST and  ICE.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Two months of the period with 1 hourly archiving</a:t>
            </a: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Main contributors at ECMWF: Sylvie </a:t>
            </a:r>
            <a:r>
              <a:rPr lang="en-GB" sz="1500" dirty="0" err="1">
                <a:solidFill>
                  <a:schemeClr val="tx1"/>
                </a:solidFill>
              </a:rPr>
              <a:t>Malardel</a:t>
            </a:r>
            <a:r>
              <a:rPr lang="en-GB" sz="1500" dirty="0">
                <a:solidFill>
                  <a:schemeClr val="tx1"/>
                </a:solidFill>
              </a:rPr>
              <a:t>, Pedro </a:t>
            </a:r>
            <a:r>
              <a:rPr lang="en-GB" sz="1500" dirty="0" err="1">
                <a:solidFill>
                  <a:schemeClr val="tx1"/>
                </a:solidFill>
              </a:rPr>
              <a:t>Maciel</a:t>
            </a:r>
            <a:r>
              <a:rPr lang="en-GB" sz="1500" dirty="0">
                <a:solidFill>
                  <a:schemeClr val="tx1"/>
                </a:solidFill>
              </a:rPr>
              <a:t>, Nils W. and Lars 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71" y="3918815"/>
            <a:ext cx="5700984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Plan and status: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350" dirty="0"/>
              <a:t>Ross Hoffman is our NOAA contact person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350" dirty="0"/>
              <a:t>Nature run is being performed on ECMWF’s HPC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350" dirty="0"/>
              <a:t>Data volumes very large: 100-125 </a:t>
            </a:r>
            <a:r>
              <a:rPr lang="en-GB" sz="1350" dirty="0" err="1"/>
              <a:t>TBytes</a:t>
            </a:r>
            <a:endParaRPr lang="en-GB" sz="1350" dirty="0"/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350" dirty="0"/>
              <a:t>Data in the process of being transferred to USA from ECMWF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350" dirty="0"/>
              <a:t>Data will be freely available for non-commercial applications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CIRA (USA) should have a complete copy by end of November 2018.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NOAA staff will present ECO1280 at AMS and AGU.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/>
              <a:t>CIRA could be open for business with beta users now. 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05" indent="-214305">
              <a:buFont typeface="Arial" panose="020B0604020202020204" pitchFamily="34" charset="0"/>
              <a:buChar char="•"/>
            </a:pPr>
            <a:endParaRPr lang="en-GB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360485" y="456647"/>
            <a:ext cx="7972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 new ECMWF nature run (ECO1280) is being made at the moment </a:t>
            </a:r>
          </a:p>
        </p:txBody>
      </p:sp>
    </p:spTree>
    <p:extLst>
      <p:ext uri="{BB962C8B-B14F-4D97-AF65-F5344CB8AC3E}">
        <p14:creationId xmlns:p14="http://schemas.microsoft.com/office/powerpoint/2010/main" val="666684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D16D4-4423-464B-836A-298CF6F3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777183"/>
            <a:ext cx="8611494" cy="260785"/>
          </a:xfrm>
        </p:spPr>
        <p:txBody>
          <a:bodyPr/>
          <a:lstStyle/>
          <a:p>
            <a:r>
              <a:rPr lang="en-GB" sz="2000" dirty="0"/>
              <a:t>Advice to </a:t>
            </a:r>
            <a:r>
              <a:rPr lang="en-GB" sz="2000" dirty="0" err="1"/>
              <a:t>Meteo</a:t>
            </a:r>
            <a:r>
              <a:rPr lang="en-GB" sz="2000" dirty="0"/>
              <a:t>-France regarding value of French Polynesian radiosondes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478711-30AE-474B-B2A8-696F712324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61377" y="1558763"/>
            <a:ext cx="7440072" cy="3740474"/>
          </a:xfrm>
        </p:spPr>
        <p:txBody>
          <a:bodyPr/>
          <a:lstStyle/>
          <a:p>
            <a:r>
              <a:rPr lang="en-GB" sz="1600" dirty="0" err="1"/>
              <a:t>Meteo</a:t>
            </a:r>
            <a:r>
              <a:rPr lang="en-GB" sz="1600" dirty="0"/>
              <a:t>-France is planning to reduce the number of French Polynesian radiosonde stations from four to one</a:t>
            </a:r>
          </a:p>
          <a:p>
            <a:r>
              <a:rPr lang="en-GB" sz="1600" dirty="0"/>
              <a:t>Reason: To save money – more expensive to launch than from mainland France </a:t>
            </a:r>
          </a:p>
          <a:p>
            <a:r>
              <a:rPr lang="en-GB" sz="1600" dirty="0"/>
              <a:t>ECMWF got a request from </a:t>
            </a:r>
            <a:r>
              <a:rPr lang="en-GB" sz="1600" dirty="0" err="1"/>
              <a:t>Meteo</a:t>
            </a:r>
            <a:r>
              <a:rPr lang="en-GB" sz="1600" dirty="0"/>
              <a:t>-France RD staff to provide support for keeping these remote stations alive.</a:t>
            </a:r>
          </a:p>
          <a:p>
            <a:r>
              <a:rPr lang="en-GB" sz="1600" dirty="0"/>
              <a:t>ECMWF computed total FSOI statistics for each of the four French Polynesian radiosonde stations, and compared it against a mainland France launch</a:t>
            </a:r>
          </a:p>
          <a:p>
            <a:r>
              <a:rPr lang="en-GB" sz="1600" dirty="0"/>
              <a:t>Decision by </a:t>
            </a:r>
            <a:r>
              <a:rPr lang="en-GB" sz="1600" dirty="0" err="1"/>
              <a:t>Meteo</a:t>
            </a:r>
            <a:r>
              <a:rPr lang="en-GB" sz="1600" dirty="0"/>
              <a:t> France will be taken 1H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16AF38-1BBD-4394-B659-7CE583165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GB" noProof="0" smtClean="0"/>
              <a:pPr/>
              <a:t>42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6A52F7-F18D-4BF2-8535-630CAB5F3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7867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3577D-F691-4F42-B6E8-92CB68E8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80" y="298216"/>
            <a:ext cx="8692135" cy="432000"/>
          </a:xfrm>
        </p:spPr>
        <p:txBody>
          <a:bodyPr/>
          <a:lstStyle/>
          <a:p>
            <a:r>
              <a:rPr lang="en-GB" sz="2000" dirty="0"/>
              <a:t>FSOI impact per radiosonde sounding compared to mainland France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2683E18-6609-44F4-B3C8-68E78F90A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Slide </a:t>
            </a:r>
            <a:fld id="{9129E164-4A90-4C76-ABB8-D8C9079611DE}" type="slidenum">
              <a:rPr lang="en-GB" smtClean="0">
                <a:solidFill>
                  <a:srgbClr val="FFFFFF"/>
                </a:solidFill>
              </a:rPr>
              <a:pPr/>
              <a:t>43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4FE55B-6F3B-4977-8643-2E935482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ECMWF/EUMETSAT satellite course 2018: Microwave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FAF0B1-113C-4537-AAC5-A057E333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8" t="13968" r="6587" b="15767"/>
          <a:stretch/>
        </p:blipFill>
        <p:spPr>
          <a:xfrm>
            <a:off x="378381" y="1052574"/>
            <a:ext cx="8479456" cy="4845405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xmlns="" id="{5EF2FE17-F416-E545-BD8B-BE2736319208}"/>
              </a:ext>
            </a:extLst>
          </p:cNvPr>
          <p:cNvSpPr/>
          <p:nvPr/>
        </p:nvSpPr>
        <p:spPr>
          <a:xfrm>
            <a:off x="7239000" y="2133600"/>
            <a:ext cx="901700" cy="571500"/>
          </a:xfrm>
          <a:prstGeom prst="don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93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32513" y="936000"/>
            <a:ext cx="7942997" cy="4986000"/>
          </a:xfrm>
        </p:spPr>
        <p:txBody>
          <a:bodyPr/>
          <a:lstStyle/>
          <a:p>
            <a:endParaRPr lang="en-GB" dirty="0"/>
          </a:p>
          <a:p>
            <a:pPr marL="285750" indent="-285750"/>
            <a:r>
              <a:rPr lang="en-GB" dirty="0"/>
              <a:t>ECMWF still making progress in NWP, primarily through:</a:t>
            </a:r>
          </a:p>
          <a:p>
            <a:pPr marL="915750" lvl="1" indent="-285750"/>
            <a:r>
              <a:rPr lang="en-GB" dirty="0"/>
              <a:t> improved use of observations in the data assimilation system. </a:t>
            </a:r>
          </a:p>
          <a:p>
            <a:pPr marL="915750" lvl="1" indent="-285750"/>
            <a:r>
              <a:rPr lang="en-GB" dirty="0"/>
              <a:t>Improved data assimilation methods</a:t>
            </a:r>
          </a:p>
          <a:p>
            <a:pPr marL="915750" lvl="1" indent="-285750"/>
            <a:r>
              <a:rPr lang="en-GB" dirty="0"/>
              <a:t>Improved forecast model</a:t>
            </a:r>
          </a:p>
          <a:p>
            <a:pPr marL="285750" indent="-285750"/>
            <a:r>
              <a:rPr lang="en-GB" dirty="0"/>
              <a:t>There are still issues with observation, as there always will be.</a:t>
            </a:r>
          </a:p>
          <a:p>
            <a:pPr marL="285750" indent="-285750"/>
            <a:r>
              <a:rPr lang="en-GB" dirty="0"/>
              <a:t>Collaborations like GODEX are very beneficial for the NWP community.</a:t>
            </a:r>
          </a:p>
          <a:p>
            <a:endParaRPr lang="en-GB" dirty="0"/>
          </a:p>
          <a:p>
            <a:pPr indent="0">
              <a:buNone/>
            </a:pPr>
            <a:endParaRPr lang="en-GB" dirty="0"/>
          </a:p>
          <a:p>
            <a:endParaRPr lang="en-GB" dirty="0"/>
          </a:p>
          <a:p>
            <a:pPr indent="0">
              <a:buNone/>
            </a:pPr>
            <a:r>
              <a:rPr lang="en-GB" dirty="0"/>
              <a:t>Part 2 of ECMWF status report later this afternoon:</a:t>
            </a:r>
          </a:p>
          <a:p>
            <a:pPr indent="0">
              <a:buNone/>
            </a:pPr>
            <a:r>
              <a:rPr lang="en-GB" dirty="0"/>
              <a:t>BUFR migration, timeliness and snow data issues – </a:t>
            </a:r>
            <a:r>
              <a:rPr lang="en-GB" dirty="0" err="1"/>
              <a:t>Ioannis</a:t>
            </a:r>
            <a:r>
              <a:rPr lang="en-GB" dirty="0"/>
              <a:t> </a:t>
            </a:r>
            <a:r>
              <a:rPr lang="en-GB" dirty="0" err="1"/>
              <a:t>Mallas</a:t>
            </a:r>
            <a:endParaRPr lang="en-GB" dirty="0"/>
          </a:p>
          <a:p>
            <a:pPr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52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indent="0" algn="ctr">
              <a:buNone/>
            </a:pPr>
            <a:r>
              <a:rPr lang="en-GB" sz="2701" dirty="0">
                <a:solidFill>
                  <a:srgbClr val="FF0000"/>
                </a:solidFill>
              </a:rPr>
              <a:t>Thank you for your attention!</a:t>
            </a:r>
          </a:p>
          <a:p>
            <a:pPr indent="0" algn="ctr">
              <a:buNone/>
            </a:pPr>
            <a:endParaRPr lang="en-GB" sz="2701" dirty="0">
              <a:solidFill>
                <a:srgbClr val="FF0000"/>
              </a:solidFill>
            </a:endParaRPr>
          </a:p>
          <a:p>
            <a:pPr indent="0" algn="ctr">
              <a:buNone/>
            </a:pPr>
            <a:endParaRPr lang="en-GB" sz="270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91"/>
            <a:r>
              <a:rPr lang="en-US">
                <a:latin typeface="Arial"/>
              </a:rPr>
              <a:t>European Centre for Medium-Range Weather Forecasts</a:t>
            </a:r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20" y="2536836"/>
            <a:ext cx="2829891" cy="14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0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19F74-308B-4CC6-895B-442DA76B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2" y="360000"/>
            <a:ext cx="8081319" cy="369332"/>
          </a:xfrm>
        </p:spPr>
        <p:txBody>
          <a:bodyPr/>
          <a:lstStyle/>
          <a:p>
            <a:r>
              <a:rPr lang="en-GB" sz="2000" dirty="0"/>
              <a:t>Operational changes related to in situ observations during the last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C9AC08-6BC8-4D52-80D3-60DB666506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6379" y="1025793"/>
            <a:ext cx="6263189" cy="4986000"/>
          </a:xfrm>
        </p:spPr>
        <p:txBody>
          <a:bodyPr/>
          <a:lstStyle/>
          <a:p>
            <a:r>
              <a:rPr lang="en-GB" dirty="0"/>
              <a:t>Nov 2017: LATAM aircraft data from South America started</a:t>
            </a:r>
          </a:p>
          <a:p>
            <a:r>
              <a:rPr lang="en-GB" dirty="0"/>
              <a:t>Jan 2018: stopped assimilating AIREP temperatures (largely ~duplicate now)</a:t>
            </a:r>
          </a:p>
          <a:p>
            <a:r>
              <a:rPr lang="en-GB" dirty="0"/>
              <a:t>May 2018: blacklist winds from B787 aircraft</a:t>
            </a:r>
          </a:p>
          <a:p>
            <a:r>
              <a:rPr lang="en-GB" dirty="0"/>
              <a:t>June 2018 45r1: </a:t>
            </a:r>
            <a:r>
              <a:rPr lang="en-GB" dirty="0">
                <a:solidFill>
                  <a:srgbClr val="0070C0"/>
                </a:solidFill>
              </a:rPr>
              <a:t>treatment of radiosonde drift for BUFR reports</a:t>
            </a:r>
          </a:p>
          <a:p>
            <a:pPr lvl="1"/>
            <a:r>
              <a:rPr lang="en-GB" dirty="0"/>
              <a:t>Revised </a:t>
            </a:r>
            <a:r>
              <a:rPr lang="en-GB" dirty="0" err="1"/>
              <a:t>σ</a:t>
            </a:r>
            <a:r>
              <a:rPr lang="en-GB" baseline="-25000" dirty="0" err="1"/>
              <a:t>o</a:t>
            </a:r>
            <a:r>
              <a:rPr lang="en-GB" dirty="0"/>
              <a:t> for radiosonde temperatures</a:t>
            </a:r>
          </a:p>
          <a:p>
            <a:pPr lvl="1"/>
            <a:r>
              <a:rPr lang="en-GB" dirty="0"/>
              <a:t>Radiosonde T/RH bias correction: use RS41/RS92 as reference</a:t>
            </a:r>
          </a:p>
          <a:p>
            <a:r>
              <a:rPr lang="en-GB" dirty="0"/>
              <a:t>Jul 2018: added </a:t>
            </a:r>
            <a:r>
              <a:rPr lang="en-GB" dirty="0" err="1"/>
              <a:t>HiRes</a:t>
            </a:r>
            <a:r>
              <a:rPr lang="en-GB" dirty="0"/>
              <a:t> Japanese radiosonde data (late 2017 US data)</a:t>
            </a:r>
          </a:p>
          <a:p>
            <a:r>
              <a:rPr lang="en-GB" dirty="0"/>
              <a:t>Aug 2018: rejected Indian radiosonde winds at 900/800/600 </a:t>
            </a:r>
            <a:r>
              <a:rPr lang="en-GB" dirty="0" err="1"/>
              <a:t>hPa</a:t>
            </a:r>
            <a:endParaRPr lang="en-GB" dirty="0"/>
          </a:p>
          <a:p>
            <a:r>
              <a:rPr lang="en-GB" dirty="0"/>
              <a:t>Sep 2018: checking new aircraft reports from Australia/PNG and extra </a:t>
            </a:r>
            <a:r>
              <a:rPr lang="en-GB" dirty="0" err="1"/>
              <a:t>Synop</a:t>
            </a:r>
            <a:r>
              <a:rPr lang="en-GB" dirty="0"/>
              <a:t> data from Brazil</a:t>
            </a:r>
          </a:p>
          <a:p>
            <a:endParaRPr lang="en-GB" dirty="0"/>
          </a:p>
          <a:p>
            <a:r>
              <a:rPr lang="en-GB" dirty="0"/>
              <a:t>Some feedback to data producers, </a:t>
            </a:r>
            <a:r>
              <a:rPr lang="en-GB" dirty="0" err="1"/>
              <a:t>eg</a:t>
            </a:r>
            <a:r>
              <a:rPr lang="en-GB" dirty="0"/>
              <a:t> wrong heights in Chilean BUFR SYNOP reports – now fixed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F04F5F-DE08-44BC-B98D-961A86DCCD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541F8-573B-4FFB-8DE4-BC06D1E52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9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79739C1-AA9E-40F9-A448-4CFCE772A988}"/>
              </a:ext>
            </a:extLst>
          </p:cNvPr>
          <p:cNvSpPr/>
          <p:nvPr/>
        </p:nvSpPr>
        <p:spPr>
          <a:xfrm>
            <a:off x="473653" y="1028075"/>
            <a:ext cx="8487298" cy="46243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91">
              <a:defRPr/>
            </a:pPr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A81CFD-F7F3-4F4A-AE24-64E534D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A0D1CC-9A4C-4E1E-A96F-A2FCE75E5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91">
              <a:defRPr/>
            </a:pPr>
            <a:r>
              <a:rPr lang="en-GB" sz="1350">
                <a:solidFill>
                  <a:srgbClr val="FFFFFF"/>
                </a:solidFill>
                <a:latin typeface="Arial"/>
              </a:rPr>
              <a:t>Slide </a:t>
            </a:r>
            <a:fld id="{9129E164-4A90-4C76-ABB8-D8C9079611DE}" type="slidenum">
              <a:rPr lang="en-GB" sz="1350">
                <a:solidFill>
                  <a:srgbClr val="FFFFFF"/>
                </a:solidFill>
                <a:latin typeface="Arial"/>
              </a:rPr>
              <a:pPr defTabSz="342991">
                <a:defRPr/>
              </a:pPr>
              <a:t>6</a:t>
            </a:fld>
            <a:endParaRPr lang="en-GB" sz="13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61EB32-5CD2-4B82-B355-764A7624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91">
              <a:defRPr/>
            </a:pPr>
            <a:r>
              <a:rPr lang="en-GB" sz="1350" dirty="0">
                <a:solidFill>
                  <a:srgbClr val="FFFFFF"/>
                </a:solidFill>
                <a:latin typeface="Arial"/>
              </a:rPr>
              <a:t>CMWF/EUMETSAT satellite course 2018: Microwave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7CB0C-A58A-4ABC-B0C4-99A31088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3"/>
          <a:stretch/>
        </p:blipFill>
        <p:spPr>
          <a:xfrm>
            <a:off x="353833" y="1693658"/>
            <a:ext cx="5680384" cy="4073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C0E358-B7D9-4CAE-80FA-351527B6E349}"/>
              </a:ext>
            </a:extLst>
          </p:cNvPr>
          <p:cNvSpPr txBox="1"/>
          <p:nvPr/>
        </p:nvSpPr>
        <p:spPr>
          <a:xfrm>
            <a:off x="4328199" y="5654564"/>
            <a:ext cx="5005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Adapted from Alan Geer’s ECMWF Annual Seminar 2018 talk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0E8E505-AC57-4F69-84A8-2E8C7CC0922B}"/>
              </a:ext>
            </a:extLst>
          </p:cNvPr>
          <p:cNvSpPr txBox="1">
            <a:spLocks/>
          </p:cNvSpPr>
          <p:nvPr/>
        </p:nvSpPr>
        <p:spPr bwMode="auto">
          <a:xfrm>
            <a:off x="5433675" y="2318635"/>
            <a:ext cx="3557546" cy="110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83" tIns="33346" rIns="67883" bIns="33346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defTabSz="571652">
              <a:defRPr/>
            </a:pPr>
            <a:r>
              <a:rPr lang="en-GB" sz="1800" kern="0" dirty="0">
                <a:latin typeface="Arial"/>
              </a:rPr>
              <a:t>30% of 24h forecast impact comes from in situ data</a:t>
            </a:r>
          </a:p>
          <a:p>
            <a:pPr defTabSz="571652">
              <a:defRPr/>
            </a:pPr>
            <a:endParaRPr lang="en-GB" sz="1800" kern="0" dirty="0">
              <a:latin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B603FB7-FE6A-488D-BB65-1C362EB01A13}"/>
              </a:ext>
            </a:extLst>
          </p:cNvPr>
          <p:cNvSpPr txBox="1">
            <a:spLocks/>
          </p:cNvSpPr>
          <p:nvPr/>
        </p:nvSpPr>
        <p:spPr bwMode="auto">
          <a:xfrm>
            <a:off x="5433675" y="957212"/>
            <a:ext cx="3282283" cy="110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883" tIns="33346" rIns="67883" bIns="33346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defTabSz="571652">
              <a:defRPr/>
            </a:pPr>
            <a:r>
              <a:rPr lang="en-GB" sz="1800" kern="0" dirty="0">
                <a:latin typeface="Arial"/>
              </a:rPr>
              <a:t>ECMWF FSOI February 2018:</a:t>
            </a:r>
          </a:p>
          <a:p>
            <a:pPr defTabSz="571652">
              <a:defRPr/>
            </a:pPr>
            <a:endParaRPr lang="en-GB" sz="1800" kern="0" dirty="0">
              <a:latin typeface="Arial"/>
            </a:endParaRPr>
          </a:p>
          <a:p>
            <a:pPr defTabSz="571652">
              <a:defRPr/>
            </a:pPr>
            <a:r>
              <a:rPr lang="en-GB" sz="1800" kern="0" dirty="0">
                <a:latin typeface="Arial"/>
              </a:rPr>
              <a:t>70% of 24h forecast impact comes from satellite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E6292A-37C8-42BE-88A7-8CB3F2EA05AB}"/>
              </a:ext>
            </a:extLst>
          </p:cNvPr>
          <p:cNvSpPr/>
          <p:nvPr/>
        </p:nvSpPr>
        <p:spPr>
          <a:xfrm>
            <a:off x="4328199" y="5013284"/>
            <a:ext cx="563482" cy="179661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DF8273-FDCD-4175-9629-5962317D69C0}"/>
              </a:ext>
            </a:extLst>
          </p:cNvPr>
          <p:cNvSpPr/>
          <p:nvPr/>
        </p:nvSpPr>
        <p:spPr>
          <a:xfrm>
            <a:off x="4899847" y="2764107"/>
            <a:ext cx="533827" cy="179661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C31672-BF8A-4BEB-8BA2-4110F08F4664}"/>
              </a:ext>
            </a:extLst>
          </p:cNvPr>
          <p:cNvSpPr/>
          <p:nvPr/>
        </p:nvSpPr>
        <p:spPr>
          <a:xfrm>
            <a:off x="4489047" y="2196136"/>
            <a:ext cx="563482" cy="179661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C6ED42-9AB2-4299-949D-9A3F03E7F461}"/>
              </a:ext>
            </a:extLst>
          </p:cNvPr>
          <p:cNvSpPr/>
          <p:nvPr/>
        </p:nvSpPr>
        <p:spPr>
          <a:xfrm>
            <a:off x="2262097" y="1803400"/>
            <a:ext cx="354104" cy="161066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B4C161-809E-4062-B9E8-1C1E2CBAC532}"/>
              </a:ext>
            </a:extLst>
          </p:cNvPr>
          <p:cNvSpPr/>
          <p:nvPr/>
        </p:nvSpPr>
        <p:spPr>
          <a:xfrm>
            <a:off x="865641" y="2114571"/>
            <a:ext cx="1396455" cy="168052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90094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14" y="531076"/>
            <a:ext cx="8100327" cy="210766"/>
          </a:xfrm>
        </p:spPr>
        <p:txBody>
          <a:bodyPr/>
          <a:lstStyle/>
          <a:p>
            <a:r>
              <a:rPr lang="en-GB" sz="2000" dirty="0"/>
              <a:t>Cycle 46r1 (planned for March 2019) main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1914" y="1151523"/>
            <a:ext cx="8428914" cy="3932571"/>
          </a:xfrm>
          <a:solidFill>
            <a:schemeClr val="bg1"/>
          </a:solidFill>
        </p:spPr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500" dirty="0"/>
              <a:t>Contributions are expected in many areas, including:</a:t>
            </a:r>
          </a:p>
          <a:p>
            <a:pPr marL="257244" indent="-257244">
              <a:lnSpc>
                <a:spcPct val="100000"/>
              </a:lnSpc>
              <a:spcBef>
                <a:spcPts val="1350"/>
              </a:spcBef>
              <a:buFont typeface="+mj-lt"/>
              <a:buAutoNum type="arabicPeriod"/>
            </a:pPr>
            <a:r>
              <a:rPr lang="en-US" sz="1500" dirty="0"/>
              <a:t>Continuous DA</a:t>
            </a:r>
          </a:p>
          <a:p>
            <a:pPr marL="257244" indent="-257244">
              <a:lnSpc>
                <a:spcPct val="100000"/>
              </a:lnSpc>
              <a:spcBef>
                <a:spcPts val="1350"/>
              </a:spcBef>
              <a:buFont typeface="+mj-lt"/>
              <a:buAutoNum type="arabicPeriod"/>
            </a:pPr>
            <a:r>
              <a:rPr lang="en-US" sz="1500" dirty="0"/>
              <a:t>50 member EDA</a:t>
            </a:r>
          </a:p>
          <a:p>
            <a:pPr marL="257244" indent="-257244">
              <a:lnSpc>
                <a:spcPct val="100000"/>
              </a:lnSpc>
              <a:spcBef>
                <a:spcPts val="1350"/>
              </a:spcBef>
              <a:buFont typeface="+mj-lt"/>
              <a:buAutoNum type="arabicPeriod"/>
            </a:pPr>
            <a:r>
              <a:rPr lang="en-US" sz="1500" dirty="0"/>
              <a:t>OOPS contributions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500" dirty="0"/>
              <a:t>Upgraded use of observations (surface pressure bias-correction, use of new OSTIA product, ..)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500" dirty="0"/>
              <a:t>Land Surface assimilation using 50-member EDA Jacobians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500" dirty="0"/>
              <a:t>Wave model physics improvements; ocean model upgrade (NEMO 3.6)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500" dirty="0"/>
              <a:t>Atmospheric model changes: convection, radiation, new snow scheme, changes to allow more testing of single-precision, aerosols (full 3D climatology and revised optical properties)</a:t>
            </a:r>
          </a:p>
          <a:p>
            <a:pPr marL="257244" indent="-257244">
              <a:lnSpc>
                <a:spcPct val="100000"/>
              </a:lnSpc>
              <a:buFont typeface="+mj-lt"/>
              <a:buAutoNum type="arabicPeriod"/>
            </a:pPr>
            <a:r>
              <a:rPr lang="en-US" sz="1500" dirty="0"/>
              <a:t>ENS radiation time step from 3 to 1 hour; initial perturbations’ re-tuning following EDA upgrade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40012" y="2967163"/>
            <a:ext cx="8803989" cy="21169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1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510782" y="1118704"/>
            <a:ext cx="6965358" cy="276999"/>
          </a:xfrm>
        </p:spPr>
        <p:txBody>
          <a:bodyPr/>
          <a:lstStyle/>
          <a:p>
            <a:r>
              <a:rPr lang="en-GB" dirty="0"/>
              <a:t>The time critical path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968623" y="5125567"/>
            <a:ext cx="1761003" cy="416890"/>
            <a:chOff x="1623990" y="4574674"/>
            <a:chExt cx="9616323" cy="555853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1623990" y="4574674"/>
              <a:ext cx="9616323" cy="13853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295237" y="4730418"/>
              <a:ext cx="823981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Time critical path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98700" y="2542444"/>
            <a:ext cx="759538" cy="2016148"/>
            <a:chOff x="6131600" y="1931397"/>
            <a:chExt cx="1012717" cy="2688196"/>
          </a:xfrm>
        </p:grpSpPr>
        <p:grpSp>
          <p:nvGrpSpPr>
            <p:cNvPr id="2" name="Group 1"/>
            <p:cNvGrpSpPr/>
            <p:nvPr/>
          </p:nvGrpSpPr>
          <p:grpSpPr>
            <a:xfrm>
              <a:off x="6131600" y="1931397"/>
              <a:ext cx="1012717" cy="2136464"/>
              <a:chOff x="866215" y="2583708"/>
              <a:chExt cx="1012717" cy="213646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H="1">
                <a:off x="1359445" y="3381663"/>
                <a:ext cx="13129" cy="1338509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866215" y="2583708"/>
                <a:ext cx="101271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cut-off time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305451" y="4219484"/>
              <a:ext cx="66501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04z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0783" y="4037906"/>
            <a:ext cx="4150855" cy="520684"/>
            <a:chOff x="681043" y="3925349"/>
            <a:chExt cx="5534473" cy="69424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013552" y="3925349"/>
              <a:ext cx="4869455" cy="11017"/>
            </a:xfrm>
            <a:prstGeom prst="straightConnector1">
              <a:avLst/>
            </a:prstGeom>
            <a:ln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81043" y="4219485"/>
              <a:ext cx="6650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21z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50497" y="4219485"/>
              <a:ext cx="6650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03z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99782" y="4135000"/>
              <a:ext cx="354676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hr assimilation window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0782" y="1663707"/>
            <a:ext cx="2783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Delivery example: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30178" y="2233475"/>
            <a:ext cx="1930052" cy="2548664"/>
            <a:chOff x="9240237" y="1519439"/>
            <a:chExt cx="2573402" cy="3398219"/>
          </a:xfrm>
        </p:grpSpPr>
        <p:grpSp>
          <p:nvGrpSpPr>
            <p:cNvPr id="3" name="Group 2"/>
            <p:cNvGrpSpPr/>
            <p:nvPr/>
          </p:nvGrpSpPr>
          <p:grpSpPr>
            <a:xfrm>
              <a:off x="9495939" y="1519439"/>
              <a:ext cx="2317700" cy="2686563"/>
              <a:chOff x="7959297" y="1377209"/>
              <a:chExt cx="2686279" cy="2686563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7959297" y="2023540"/>
                <a:ext cx="0" cy="204023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8025172" y="1377209"/>
                <a:ext cx="2620404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Users expect all products are available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240237" y="4240550"/>
              <a:ext cx="90422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06:55z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03586" y="2659459"/>
            <a:ext cx="1726043" cy="1902731"/>
            <a:chOff x="6671446" y="2087417"/>
            <a:chExt cx="2301390" cy="2536975"/>
          </a:xfrm>
        </p:grpSpPr>
        <p:sp>
          <p:nvSpPr>
            <p:cNvPr id="86" name="Rounded Rectangle 85"/>
            <p:cNvSpPr/>
            <p:nvPr/>
          </p:nvSpPr>
          <p:spPr>
            <a:xfrm>
              <a:off x="6671446" y="2711911"/>
              <a:ext cx="934699" cy="1455747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Screening +</a:t>
              </a: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4D-Var</a:t>
              </a: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66991" y="4224283"/>
              <a:ext cx="6650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05z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656576" y="2711910"/>
              <a:ext cx="934698" cy="1455747"/>
            </a:xfrm>
            <a:prstGeom prst="round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Forecast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07817" y="4219485"/>
              <a:ext cx="6650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06z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828575" y="2087417"/>
              <a:ext cx="983105" cy="549838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2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Product generation</a:t>
              </a:r>
              <a:endParaRPr kumimoji="0" lang="en-GB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29626" y="2728611"/>
            <a:ext cx="575183" cy="1530174"/>
            <a:chOff x="8972834" y="2179620"/>
            <a:chExt cx="766911" cy="2040232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038740" y="2179620"/>
              <a:ext cx="0" cy="204023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8972834" y="3089564"/>
              <a:ext cx="766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buffer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30min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41736" y="1211995"/>
            <a:ext cx="4224721" cy="757895"/>
            <a:chOff x="4322314" y="472992"/>
            <a:chExt cx="5632961" cy="1010527"/>
          </a:xfrm>
        </p:grpSpPr>
        <p:sp>
          <p:nvSpPr>
            <p:cNvPr id="8" name="TextBox 7"/>
            <p:cNvSpPr txBox="1"/>
            <p:nvPr/>
          </p:nvSpPr>
          <p:spPr>
            <a:xfrm>
              <a:off x="4322314" y="472992"/>
              <a:ext cx="5632961" cy="67710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By the time the analysis is complete,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the most recent observations are almost 2 hours old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83007" y="1483491"/>
              <a:ext cx="1723138" cy="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F59EFE-51E6-2B4C-B24A-F59CA26F639D}"/>
              </a:ext>
            </a:extLst>
          </p:cNvPr>
          <p:cNvSpPr/>
          <p:nvPr/>
        </p:nvSpPr>
        <p:spPr>
          <a:xfrm>
            <a:off x="1897053" y="164445"/>
            <a:ext cx="4192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Continuous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863161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80EA-DB86-D849-B86F-15DAF31F0474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344" y="3744167"/>
            <a:ext cx="931154" cy="10918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traj_0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2534612" y="3744166"/>
            <a:ext cx="902438" cy="109181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4D-Var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4211983" y="3731360"/>
            <a:ext cx="1025945" cy="109181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4D-Var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507708" y="3744166"/>
            <a:ext cx="633617" cy="10918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traj_1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294220" y="3744166"/>
            <a:ext cx="633617" cy="10918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traj_2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itle 38"/>
          <p:cNvSpPr>
            <a:spLocks noGrp="1"/>
          </p:cNvSpPr>
          <p:nvPr>
            <p:ph type="title"/>
          </p:nvPr>
        </p:nvSpPr>
        <p:spPr>
          <a:xfrm>
            <a:off x="2306137" y="596406"/>
            <a:ext cx="6212075" cy="276999"/>
          </a:xfrm>
        </p:spPr>
        <p:txBody>
          <a:bodyPr/>
          <a:lstStyle/>
          <a:p>
            <a:r>
              <a:rPr lang="en-GB" dirty="0"/>
              <a:t>46r1 implementation plan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04518" y="2257064"/>
            <a:ext cx="1161859" cy="1360139"/>
            <a:chOff x="4140451" y="643100"/>
            <a:chExt cx="1549145" cy="1813518"/>
          </a:xfrm>
        </p:grpSpPr>
        <p:grpSp>
          <p:nvGrpSpPr>
            <p:cNvPr id="57" name="Group 56"/>
            <p:cNvGrpSpPr/>
            <p:nvPr/>
          </p:nvGrpSpPr>
          <p:grpSpPr>
            <a:xfrm rot="3971841">
              <a:off x="4337765" y="1104787"/>
              <a:ext cx="1403513" cy="1300149"/>
              <a:chOff x="1574774" y="1865572"/>
              <a:chExt cx="2147028" cy="2339854"/>
            </a:xfrm>
          </p:grpSpPr>
          <p:sp>
            <p:nvSpPr>
              <p:cNvPr id="58" name="Curved Up Arrow 57"/>
              <p:cNvSpPr/>
              <p:nvPr/>
            </p:nvSpPr>
            <p:spPr>
              <a:xfrm>
                <a:off x="1863190" y="2855496"/>
                <a:ext cx="693648" cy="341660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Curved Up Arrow 58"/>
              <p:cNvSpPr/>
              <p:nvPr/>
            </p:nvSpPr>
            <p:spPr>
              <a:xfrm flipV="1">
                <a:off x="1866498" y="2271354"/>
                <a:ext cx="693648" cy="432954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Curved Up Arrow 59"/>
              <p:cNvSpPr/>
              <p:nvPr/>
            </p:nvSpPr>
            <p:spPr>
              <a:xfrm>
                <a:off x="2902736" y="2856403"/>
                <a:ext cx="693648" cy="341660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Curved Up Arrow 60"/>
              <p:cNvSpPr/>
              <p:nvPr/>
            </p:nvSpPr>
            <p:spPr>
              <a:xfrm flipV="1">
                <a:off x="2906043" y="2272263"/>
                <a:ext cx="693648" cy="432954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733402" y="3111012"/>
                <a:ext cx="1302771" cy="109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BUFR pre-screening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574774" y="1865572"/>
                <a:ext cx="1994849" cy="51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COPE filters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03236" y="3247923"/>
                <a:ext cx="818566" cy="52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b2o</a:t>
                </a: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3971841">
              <a:off x="4192976" y="590575"/>
              <a:ext cx="756717" cy="861767"/>
              <a:chOff x="833729" y="3409902"/>
              <a:chExt cx="756717" cy="861767"/>
            </a:xfrm>
          </p:grpSpPr>
          <p:sp>
            <p:nvSpPr>
              <p:cNvPr id="66" name="Right Arrow 65"/>
              <p:cNvSpPr/>
              <p:nvPr/>
            </p:nvSpPr>
            <p:spPr>
              <a:xfrm>
                <a:off x="955964" y="3409902"/>
                <a:ext cx="391297" cy="300546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833729" y="3825223"/>
                <a:ext cx="756717" cy="446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SAPP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get</a:t>
                </a: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4766284" y="2298295"/>
            <a:ext cx="1161859" cy="1360139"/>
            <a:chOff x="4140451" y="643100"/>
            <a:chExt cx="1549145" cy="1813518"/>
          </a:xfrm>
        </p:grpSpPr>
        <p:grpSp>
          <p:nvGrpSpPr>
            <p:cNvPr id="74" name="Group 73"/>
            <p:cNvGrpSpPr/>
            <p:nvPr/>
          </p:nvGrpSpPr>
          <p:grpSpPr>
            <a:xfrm rot="3971841">
              <a:off x="4337765" y="1104787"/>
              <a:ext cx="1403513" cy="1300149"/>
              <a:chOff x="1574774" y="1865572"/>
              <a:chExt cx="2147028" cy="2339854"/>
            </a:xfrm>
          </p:grpSpPr>
          <p:sp>
            <p:nvSpPr>
              <p:cNvPr id="85" name="Curved Up Arrow 84"/>
              <p:cNvSpPr/>
              <p:nvPr/>
            </p:nvSpPr>
            <p:spPr>
              <a:xfrm>
                <a:off x="1863190" y="2855496"/>
                <a:ext cx="693648" cy="341660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Curved Up Arrow 86"/>
              <p:cNvSpPr/>
              <p:nvPr/>
            </p:nvSpPr>
            <p:spPr>
              <a:xfrm flipV="1">
                <a:off x="1866498" y="2271354"/>
                <a:ext cx="693648" cy="432954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Curved Up Arrow 88"/>
              <p:cNvSpPr/>
              <p:nvPr/>
            </p:nvSpPr>
            <p:spPr>
              <a:xfrm>
                <a:off x="2902736" y="2856403"/>
                <a:ext cx="693648" cy="341660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Curved Up Arrow 90"/>
              <p:cNvSpPr/>
              <p:nvPr/>
            </p:nvSpPr>
            <p:spPr>
              <a:xfrm flipV="1">
                <a:off x="2906043" y="2272263"/>
                <a:ext cx="693648" cy="432954"/>
              </a:xfrm>
              <a:prstGeom prst="curvedUp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733402" y="3111012"/>
                <a:ext cx="1302771" cy="109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BUFR pre-screening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574774" y="1865572"/>
                <a:ext cx="1994849" cy="51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COPE filters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903236" y="3247923"/>
                <a:ext cx="818566" cy="52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b2o</a:t>
                </a: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3971841">
              <a:off x="4192976" y="590575"/>
              <a:ext cx="756717" cy="861767"/>
              <a:chOff x="833729" y="3409902"/>
              <a:chExt cx="756717" cy="861767"/>
            </a:xfrm>
          </p:grpSpPr>
          <p:sp>
            <p:nvSpPr>
              <p:cNvPr id="83" name="Right Arrow 82"/>
              <p:cNvSpPr/>
              <p:nvPr/>
            </p:nvSpPr>
            <p:spPr>
              <a:xfrm>
                <a:off x="955964" y="3409902"/>
                <a:ext cx="391297" cy="300546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33729" y="3825223"/>
                <a:ext cx="756717" cy="446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SAPP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get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439469" y="1606626"/>
            <a:ext cx="2846568" cy="300082"/>
            <a:chOff x="8266685" y="1171221"/>
            <a:chExt cx="3795423" cy="40010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266685" y="1526136"/>
              <a:ext cx="364203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353962" y="1171221"/>
              <a:ext cx="3708146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critical path</a:t>
              </a: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5984128" y="3739169"/>
            <a:ext cx="1025945" cy="109181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4D-Var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066366" y="3755396"/>
            <a:ext cx="633617" cy="10918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traj_3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756274" y="3750400"/>
            <a:ext cx="1025945" cy="109181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4D-Var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355766" y="1874139"/>
            <a:ext cx="1161859" cy="1802989"/>
            <a:chOff x="7140358" y="1290544"/>
            <a:chExt cx="1549145" cy="2403985"/>
          </a:xfrm>
        </p:grpSpPr>
        <p:grpSp>
          <p:nvGrpSpPr>
            <p:cNvPr id="105" name="Group 104"/>
            <p:cNvGrpSpPr/>
            <p:nvPr/>
          </p:nvGrpSpPr>
          <p:grpSpPr>
            <a:xfrm>
              <a:off x="7140358" y="1881011"/>
              <a:ext cx="1549145" cy="1813518"/>
              <a:chOff x="4140451" y="643100"/>
              <a:chExt cx="1549145" cy="1813518"/>
            </a:xfrm>
          </p:grpSpPr>
          <p:grpSp>
            <p:nvGrpSpPr>
              <p:cNvPr id="107" name="Group 106"/>
              <p:cNvGrpSpPr/>
              <p:nvPr/>
            </p:nvGrpSpPr>
            <p:grpSpPr>
              <a:xfrm rot="3971841">
                <a:off x="4337765" y="1104787"/>
                <a:ext cx="1403513" cy="1300149"/>
                <a:chOff x="1574774" y="1865572"/>
                <a:chExt cx="2147028" cy="2339854"/>
              </a:xfrm>
            </p:grpSpPr>
            <p:sp>
              <p:nvSpPr>
                <p:cNvPr id="111" name="Curved Up Arrow 110"/>
                <p:cNvSpPr/>
                <p:nvPr/>
              </p:nvSpPr>
              <p:spPr>
                <a:xfrm>
                  <a:off x="1863190" y="2855496"/>
                  <a:ext cx="693648" cy="341660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Curved Up Arrow 111"/>
                <p:cNvSpPr/>
                <p:nvPr/>
              </p:nvSpPr>
              <p:spPr>
                <a:xfrm flipV="1">
                  <a:off x="1866498" y="2271354"/>
                  <a:ext cx="693648" cy="432954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Curved Up Arrow 112"/>
                <p:cNvSpPr/>
                <p:nvPr/>
              </p:nvSpPr>
              <p:spPr>
                <a:xfrm>
                  <a:off x="2902736" y="2856403"/>
                  <a:ext cx="693648" cy="341660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Curved Up Arrow 113"/>
                <p:cNvSpPr/>
                <p:nvPr/>
              </p:nvSpPr>
              <p:spPr>
                <a:xfrm flipV="1">
                  <a:off x="2906043" y="2272263"/>
                  <a:ext cx="693648" cy="432954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1733402" y="3111012"/>
                  <a:ext cx="1302771" cy="109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BUFR pre-screening</a:t>
                  </a: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1574774" y="1865572"/>
                  <a:ext cx="1994849" cy="512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COPE filters</a:t>
                  </a: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2903236" y="3247923"/>
                  <a:ext cx="818566" cy="526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b2o</a:t>
                  </a:r>
                  <a:endPara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 rot="3971841">
                <a:off x="4192976" y="590575"/>
                <a:ext cx="756717" cy="861767"/>
                <a:chOff x="833729" y="3409902"/>
                <a:chExt cx="756717" cy="861767"/>
              </a:xfrm>
            </p:grpSpPr>
            <p:sp>
              <p:nvSpPr>
                <p:cNvPr id="109" name="Right Arrow 108"/>
                <p:cNvSpPr/>
                <p:nvPr/>
              </p:nvSpPr>
              <p:spPr>
                <a:xfrm>
                  <a:off x="955964" y="3409902"/>
                  <a:ext cx="391297" cy="300546"/>
                </a:xfrm>
                <a:prstGeom prst="rightArrow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833729" y="3825223"/>
                  <a:ext cx="756717" cy="446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SAPP</a:t>
                  </a:r>
                </a:p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get</a:t>
                  </a:r>
                </a:p>
              </p:txBody>
            </p:sp>
          </p:grpSp>
        </p:grpSp>
        <p:sp>
          <p:nvSpPr>
            <p:cNvPr id="106" name="TextBox 105"/>
            <p:cNvSpPr txBox="1"/>
            <p:nvPr/>
          </p:nvSpPr>
          <p:spPr>
            <a:xfrm>
              <a:off x="7291393" y="1290544"/>
              <a:ext cx="133394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04:25z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734235" y="1889609"/>
            <a:ext cx="1161859" cy="1768361"/>
            <a:chOff x="4524670" y="1281740"/>
            <a:chExt cx="1549145" cy="2357814"/>
          </a:xfrm>
        </p:grpSpPr>
        <p:grpSp>
          <p:nvGrpSpPr>
            <p:cNvPr id="119" name="Group 118"/>
            <p:cNvGrpSpPr/>
            <p:nvPr/>
          </p:nvGrpSpPr>
          <p:grpSpPr>
            <a:xfrm>
              <a:off x="4524670" y="1826036"/>
              <a:ext cx="1549145" cy="1813518"/>
              <a:chOff x="4140451" y="643100"/>
              <a:chExt cx="1549145" cy="1813518"/>
            </a:xfrm>
          </p:grpSpPr>
          <p:grpSp>
            <p:nvGrpSpPr>
              <p:cNvPr id="121" name="Group 120"/>
              <p:cNvGrpSpPr/>
              <p:nvPr/>
            </p:nvGrpSpPr>
            <p:grpSpPr>
              <a:xfrm rot="3971841">
                <a:off x="4337765" y="1104787"/>
                <a:ext cx="1403513" cy="1300149"/>
                <a:chOff x="1574774" y="1865572"/>
                <a:chExt cx="2147028" cy="2339854"/>
              </a:xfrm>
            </p:grpSpPr>
            <p:sp>
              <p:nvSpPr>
                <p:cNvPr id="125" name="Curved Up Arrow 124"/>
                <p:cNvSpPr/>
                <p:nvPr/>
              </p:nvSpPr>
              <p:spPr>
                <a:xfrm>
                  <a:off x="1863190" y="2855496"/>
                  <a:ext cx="693648" cy="341660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Curved Up Arrow 125"/>
                <p:cNvSpPr/>
                <p:nvPr/>
              </p:nvSpPr>
              <p:spPr>
                <a:xfrm flipV="1">
                  <a:off x="1866498" y="2271354"/>
                  <a:ext cx="693648" cy="432954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Curved Up Arrow 126"/>
                <p:cNvSpPr/>
                <p:nvPr/>
              </p:nvSpPr>
              <p:spPr>
                <a:xfrm>
                  <a:off x="2902736" y="2856403"/>
                  <a:ext cx="693648" cy="341660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Curved Up Arrow 127"/>
                <p:cNvSpPr/>
                <p:nvPr/>
              </p:nvSpPr>
              <p:spPr>
                <a:xfrm flipV="1">
                  <a:off x="2906043" y="2272263"/>
                  <a:ext cx="693648" cy="432954"/>
                </a:xfrm>
                <a:prstGeom prst="curved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1733402" y="3111012"/>
                  <a:ext cx="1302771" cy="10944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BUFR pre-screening</a:t>
                  </a: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1574774" y="1865572"/>
                  <a:ext cx="1994849" cy="5125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COPE filters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2903236" y="3247923"/>
                  <a:ext cx="818566" cy="526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b2o</a:t>
                  </a:r>
                  <a:endPara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 rot="3971841">
                <a:off x="4192976" y="590575"/>
                <a:ext cx="756717" cy="861767"/>
                <a:chOff x="833729" y="3409902"/>
                <a:chExt cx="756717" cy="861767"/>
              </a:xfrm>
            </p:grpSpPr>
            <p:sp>
              <p:nvSpPr>
                <p:cNvPr id="123" name="Right Arrow 122"/>
                <p:cNvSpPr/>
                <p:nvPr/>
              </p:nvSpPr>
              <p:spPr>
                <a:xfrm>
                  <a:off x="955964" y="3409902"/>
                  <a:ext cx="391297" cy="300546"/>
                </a:xfrm>
                <a:prstGeom prst="rightArrow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833729" y="3825223"/>
                  <a:ext cx="756717" cy="446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SAPP</a:t>
                  </a:r>
                </a:p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get</a:t>
                  </a:r>
                </a:p>
              </p:txBody>
            </p:sp>
          </p:grpSp>
        </p:grpSp>
        <p:sp>
          <p:nvSpPr>
            <p:cNvPr id="120" name="TextBox 119"/>
            <p:cNvSpPr txBox="1"/>
            <p:nvPr/>
          </p:nvSpPr>
          <p:spPr>
            <a:xfrm>
              <a:off x="4735987" y="1281740"/>
              <a:ext cx="133394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03:40z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F7FAA7D-7146-6A4E-B62A-CA8582785990}"/>
              </a:ext>
            </a:extLst>
          </p:cNvPr>
          <p:cNvSpPr/>
          <p:nvPr/>
        </p:nvSpPr>
        <p:spPr>
          <a:xfrm>
            <a:off x="1897053" y="164445"/>
            <a:ext cx="4192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Continuous Data Assimilation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9B42754E-4DB4-3142-A81D-6CDA49B16595}"/>
              </a:ext>
            </a:extLst>
          </p:cNvPr>
          <p:cNvGrpSpPr/>
          <p:nvPr/>
        </p:nvGrpSpPr>
        <p:grpSpPr>
          <a:xfrm>
            <a:off x="2851708" y="1041549"/>
            <a:ext cx="6706293" cy="300082"/>
            <a:chOff x="8266685" y="1137456"/>
            <a:chExt cx="4206726" cy="400109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11470A2C-DB13-D741-92E2-77C51B8BEA76}"/>
                </a:ext>
              </a:extLst>
            </p:cNvPr>
            <p:cNvCxnSpPr/>
            <p:nvPr/>
          </p:nvCxnSpPr>
          <p:spPr>
            <a:xfrm>
              <a:off x="8266685" y="1526136"/>
              <a:ext cx="364203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56FC2FF6-D87B-6D4E-9DBE-30BF544CE35C}"/>
                </a:ext>
              </a:extLst>
            </p:cNvPr>
            <p:cNvSpPr txBox="1"/>
            <p:nvPr/>
          </p:nvSpPr>
          <p:spPr>
            <a:xfrm>
              <a:off x="8765265" y="1137456"/>
              <a:ext cx="370814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Present critical path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A89A0CDB-9796-3E4D-8DB2-99FCD14F64B7}"/>
              </a:ext>
            </a:extLst>
          </p:cNvPr>
          <p:cNvSpPr txBox="1"/>
          <p:nvPr/>
        </p:nvSpPr>
        <p:spPr>
          <a:xfrm>
            <a:off x="2796832" y="1358357"/>
            <a:ext cx="10004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04:00z</a:t>
            </a:r>
          </a:p>
        </p:txBody>
      </p:sp>
    </p:spTree>
    <p:extLst>
      <p:ext uri="{BB962C8B-B14F-4D97-AF65-F5344CB8AC3E}">
        <p14:creationId xmlns:p14="http://schemas.microsoft.com/office/powerpoint/2010/main" val="79431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theme/theme1.xml><?xml version="1.0" encoding="utf-8"?>
<a:theme xmlns:a="http://schemas.openxmlformats.org/drawingml/2006/main" name="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16.9_light_blue.potx" id="{6E553A05-1FF4-41A6-8DCD-4A16C4C52284}" vid="{CB9C2DB0-F904-43F7-8D0F-6F373F3FC069}"/>
    </a:ext>
  </a:extLst>
</a:theme>
</file>

<file path=ppt/theme/theme3.xml><?xml version="1.0" encoding="utf-8"?>
<a:theme xmlns:a="http://schemas.openxmlformats.org/drawingml/2006/main" name="3_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16.9_light_blue.potx" id="{6E553A05-1FF4-41A6-8DCD-4A16C4C52284}" vid="{CB9C2DB0-F904-43F7-8D0F-6F373F3FC06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4.3_light_blue.potx" id="{5DF975CC-1A98-4276-8049-E01E3834041B}" vid="{AE17BB0E-D833-477C-9F37-6C929F848992}"/>
    </a:ext>
  </a:extLst>
</a:theme>
</file>

<file path=ppt/theme/theme6.xml><?xml version="1.0" encoding="utf-8"?>
<a:theme xmlns:a="http://schemas.openxmlformats.org/drawingml/2006/main" name="3_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4.3_light_blue.potx" id="{5DF975CC-1A98-4276-8049-E01E3834041B}" vid="{AE17BB0E-D833-477C-9F37-6C929F848992}"/>
    </a:ext>
  </a:extLst>
</a:theme>
</file>

<file path=ppt/theme/theme7.xml><?xml version="1.0" encoding="utf-8"?>
<a:theme xmlns:a="http://schemas.openxmlformats.org/drawingml/2006/main" name="ECMWF_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8445</TotalTime>
  <Words>3237</Words>
  <Application>Microsoft Macintosh PowerPoint</Application>
  <PresentationFormat>Présentation à l'écran (4:3)</PresentationFormat>
  <Paragraphs>519</Paragraphs>
  <Slides>45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8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ECMWF Light 4:3 blue</vt:lpstr>
      <vt:lpstr>1_ECMWF Light 16:9 blue</vt:lpstr>
      <vt:lpstr>3_ECMWF Light 16:9 blue</vt:lpstr>
      <vt:lpstr>Office Theme</vt:lpstr>
      <vt:lpstr>2_ECMWF Light 4:3 blue</vt:lpstr>
      <vt:lpstr>3_ECMWF Light 4:3 blue</vt:lpstr>
      <vt:lpstr>ECMWF_widescreen</vt:lpstr>
      <vt:lpstr>4_ECMWF Light 16:9 blue</vt:lpstr>
      <vt:lpstr>Présentation PowerPoint</vt:lpstr>
      <vt:lpstr>Outline</vt:lpstr>
      <vt:lpstr>Présentation PowerPoint</vt:lpstr>
      <vt:lpstr>In 45r1 radiosonde drift is taken into account</vt:lpstr>
      <vt:lpstr>Operational changes related to in situ observations during the last year</vt:lpstr>
      <vt:lpstr>Présentation PowerPoint</vt:lpstr>
      <vt:lpstr>Cycle 46r1 (planned for March 2019) main content</vt:lpstr>
      <vt:lpstr>The time critical path</vt:lpstr>
      <vt:lpstr>46r1 implementation plan</vt:lpstr>
      <vt:lpstr>Continuous DA at 46r1:</vt:lpstr>
      <vt:lpstr>Présentation PowerPoint</vt:lpstr>
      <vt:lpstr>EUMETSAT ROM SAF collaboration with CMA for GNOS RO measurements leads to data improvements</vt:lpstr>
      <vt:lpstr>FY-3D global RMS bending angle departure statistics (May 2-5, 2018)</vt:lpstr>
      <vt:lpstr>FY-3D global RMS bending angle departure statistics (July 2-5, 2018)</vt:lpstr>
      <vt:lpstr>How do we increase the impact of IR data ?</vt:lpstr>
      <vt:lpstr>Présentation PowerPoint</vt:lpstr>
      <vt:lpstr>Présentation PowerPoint</vt:lpstr>
      <vt:lpstr>Exploiting the enhanced vertical resolution of IR</vt:lpstr>
      <vt:lpstr>Wind tracing with hyperspectral IR  </vt:lpstr>
      <vt:lpstr>Where the wind tracing information is coming from </vt:lpstr>
      <vt:lpstr>Impact on wind in full observing system experiment</vt:lpstr>
      <vt:lpstr>Making better use of IR in cloudy scenes</vt:lpstr>
      <vt:lpstr>Improve NWP forecasts by exploiting IR atmospheric composition information (for FC radiation calculations) </vt:lpstr>
      <vt:lpstr>Transition from GOES-13 to GOES-16 (GOES-EAST)</vt:lpstr>
      <vt:lpstr>GOES-16 Clear Sky Radiance assimilation radiances Operational assimilation began on July 26th 2018</vt:lpstr>
      <vt:lpstr>Microwave Radiances and AMVs </vt:lpstr>
      <vt:lpstr>Overview of AMV activities</vt:lpstr>
      <vt:lpstr>GOES-16 AMV assimilation experiments</vt:lpstr>
      <vt:lpstr>GOES-16 AMVs: Positive impacts in SH and low levels</vt:lpstr>
      <vt:lpstr>Assimilation experiment results –  From three and half months</vt:lpstr>
      <vt:lpstr>All-sky and all-surface radiance assimilation </vt:lpstr>
      <vt:lpstr>All-sky assimilation:  Impact of 150 GHz and 166 GHz channels </vt:lpstr>
      <vt:lpstr>All-sky microwave error covariance</vt:lpstr>
      <vt:lpstr>Near future in situ observation related work</vt:lpstr>
      <vt:lpstr>Radiosonde descent data</vt:lpstr>
      <vt:lpstr>Actively Sensed Observations plans  </vt:lpstr>
      <vt:lpstr>Présentation PowerPoint</vt:lpstr>
      <vt:lpstr>Aeolus Doppler wind Lidar mission status </vt:lpstr>
      <vt:lpstr>Aeolus Doppler wind Lidar mission status </vt:lpstr>
      <vt:lpstr>What can we say today about Aeolus?</vt:lpstr>
      <vt:lpstr>  Previous Nature Run (2007) Spectral resolution :  TL511 (39km) , 91 levels,  3 hourly archiving Period: May 1, 2005 to June 1,2006. Daily SST and  ICE    New Nature Run (2018) Spectral resolution :  TCo1279 (9km), 137 levels,  3 hourly archiving Period: September 29, 2015 to December 1, 2016. Daily SST and  ICE. Two months of the period with 1 hourly archiving Main contributors at ECMWF: Sylvie Malardel, Pedro Maciel, Nils W. and Lars I.</vt:lpstr>
      <vt:lpstr>Advice to Meteo-France regarding value of French Polynesian radiosondes </vt:lpstr>
      <vt:lpstr>FSOI impact per radiosonde sounding compared to mainland France impact</vt:lpstr>
      <vt:lpstr>Summary</vt:lpstr>
      <vt:lpstr>Présentation PowerPoint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Hine</dc:creator>
  <cp:lastModifiedBy>Jean-François MAHFOUF</cp:lastModifiedBy>
  <cp:revision>273</cp:revision>
  <cp:lastPrinted>2014-11-19T12:15:44Z</cp:lastPrinted>
  <dcterms:created xsi:type="dcterms:W3CDTF">2015-03-12T16:17:10Z</dcterms:created>
  <dcterms:modified xsi:type="dcterms:W3CDTF">2018-11-29T06:55:46Z</dcterms:modified>
</cp:coreProperties>
</file>